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3.jpeg" ContentType="image/jpeg"/>
  <Override PartName="/ppt/media/image32.jpeg" ContentType="image/jpeg"/>
  <Override PartName="/ppt/media/image31.jpeg" ContentType="image/jpeg"/>
  <Override PartName="/ppt/media/image30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35.gif" ContentType="image/gif"/>
  <Override PartName="/ppt/media/image34.jpeg" ContentType="image/jpeg"/>
  <Override PartName="/ppt/media/image9.png" ContentType="image/png"/>
  <Override PartName="/ppt/media/image10.png" ContentType="image/png"/>
  <Override PartName="/ppt/media/image13.jpeg" ContentType="image/jpeg"/>
  <Override PartName="/ppt/media/image24.jpeg" ContentType="image/jpeg"/>
  <Override PartName="/ppt/media/image8.jpeg" ContentType="image/jpeg"/>
  <Override PartName="/ppt/media/image23.jpeg" ContentType="image/jpeg"/>
  <Override PartName="/ppt/media/image7.jpeg" ContentType="image/jpeg"/>
  <Override PartName="/ppt/media/image5.png" ContentType="image/png"/>
  <Override PartName="/ppt/media/image4.png" ContentType="image/png"/>
  <Override PartName="/ppt/media/image11.jpeg" ContentType="image/jpeg"/>
  <Override PartName="/ppt/media/image3.png" ContentType="image/png"/>
  <Override PartName="/ppt/media/image19.jpeg" ContentType="image/jpeg"/>
  <Override PartName="/ppt/media/image20.jpeg" ContentType="image/jpeg"/>
  <Override PartName="/ppt/media/image16.jpeg" ContentType="image/jpeg"/>
  <Override PartName="/ppt/media/image1.jpeg" ContentType="image/jpeg"/>
  <Override PartName="/ppt/media/image18.jpeg" ContentType="image/jpeg"/>
  <Override PartName="/ppt/media/image12.jpeg" ContentType="image/jpeg"/>
  <Override PartName="/ppt/media/image14.jpeg" ContentType="image/jpeg"/>
  <Override PartName="/ppt/media/image15.jpeg" ContentType="image/jpeg"/>
  <Override PartName="/ppt/media/image2.jpeg" ContentType="image/jpeg"/>
  <Override PartName="/ppt/media/image17.jpeg" ContentType="image/jpeg"/>
  <Override PartName="/ppt/media/image21.jpeg" ContentType="image/jpeg"/>
  <Override PartName="/ppt/media/image6.jpeg" ContentType="image/jpeg"/>
  <Override PartName="/ppt/media/image22.jpeg" ContentType="image/jpeg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5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166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9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1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1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2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3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23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24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58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4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5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99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5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6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5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6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7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9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60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spAutoFit/>
          </a:bodyPr>
          <a:p>
            <a:pPr algn="ctr"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440" y="0"/>
            <a:ext cx="9149040" cy="6851520"/>
            <a:chOff x="1440" y="0"/>
            <a:chExt cx="9149040" cy="6851520"/>
          </a:xfrm>
        </p:grpSpPr>
        <p:sp>
          <p:nvSpPr>
            <p:cNvPr id="1" name="CustomShape 2"/>
            <p:cNvSpPr/>
            <p:nvPr/>
          </p:nvSpPr>
          <p:spPr>
            <a:xfrm>
              <a:off x="8008920" y="4168800"/>
              <a:ext cx="1141560" cy="2682720"/>
            </a:xfrm>
            <a:custGeom>
              <a:avLst/>
              <a:gdLst/>
              <a:ahLst/>
              <a:rect l="l" t="t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8550360" y="6022800"/>
              <a:ext cx="600120" cy="828720"/>
            </a:xfrm>
            <a:custGeom>
              <a:avLst/>
              <a:gdLst/>
              <a:ahLst/>
              <a:rect l="l" t="t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016920" y="6689880"/>
              <a:ext cx="133560" cy="161640"/>
            </a:xfrm>
            <a:custGeom>
              <a:avLst/>
              <a:gdLst/>
              <a:ahLst/>
              <a:rect l="l" t="t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" name="Group 5"/>
            <p:cNvGrpSpPr/>
            <p:nvPr/>
          </p:nvGrpSpPr>
          <p:grpSpPr>
            <a:xfrm>
              <a:off x="457200" y="0"/>
              <a:ext cx="8093160" cy="6851520"/>
              <a:chOff x="457200" y="0"/>
              <a:chExt cx="8093160" cy="6851520"/>
            </a:xfrm>
          </p:grpSpPr>
          <p:sp>
            <p:nvSpPr>
              <p:cNvPr id="5" name="CustomShape 6"/>
              <p:cNvSpPr/>
              <p:nvPr/>
            </p:nvSpPr>
            <p:spPr>
              <a:xfrm>
                <a:off x="4427640" y="0"/>
                <a:ext cx="114120" cy="6851520"/>
              </a:xfrm>
              <a:custGeom>
                <a:avLst/>
                <a:gdLst/>
                <a:ahLst/>
                <a:rect l="l" t="t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7"/>
              <p:cNvSpPr/>
              <p:nvPr/>
            </p:nvSpPr>
            <p:spPr>
              <a:xfrm>
                <a:off x="4903920" y="0"/>
                <a:ext cx="276120" cy="6851520"/>
              </a:xfrm>
              <a:custGeom>
                <a:avLst/>
                <a:gdLst/>
                <a:ahLst/>
                <a:rect l="l" t="t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CustomShape 8"/>
              <p:cNvSpPr/>
              <p:nvPr/>
            </p:nvSpPr>
            <p:spPr>
              <a:xfrm>
                <a:off x="5330880" y="0"/>
                <a:ext cx="534960" cy="6851520"/>
              </a:xfrm>
              <a:custGeom>
                <a:avLst/>
                <a:gdLst/>
                <a:ahLst/>
                <a:rect l="l" t="t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9"/>
              <p:cNvSpPr/>
              <p:nvPr/>
            </p:nvSpPr>
            <p:spPr>
              <a:xfrm>
                <a:off x="5835600" y="0"/>
                <a:ext cx="677880" cy="6851520"/>
              </a:xfrm>
              <a:custGeom>
                <a:avLst/>
                <a:gdLst/>
                <a:ahLst/>
                <a:rect l="l" t="t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10"/>
              <p:cNvSpPr/>
              <p:nvPr/>
            </p:nvSpPr>
            <p:spPr>
              <a:xfrm>
                <a:off x="6264360" y="0"/>
                <a:ext cx="885600" cy="6851520"/>
              </a:xfrm>
              <a:custGeom>
                <a:avLst/>
                <a:gdLst/>
                <a:ahLst/>
                <a:rect l="l" t="t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11"/>
              <p:cNvSpPr/>
              <p:nvPr/>
            </p:nvSpPr>
            <p:spPr>
              <a:xfrm>
                <a:off x="6740640" y="0"/>
                <a:ext cx="1095120" cy="6851520"/>
              </a:xfrm>
              <a:custGeom>
                <a:avLst/>
                <a:gdLst/>
                <a:ahLst/>
                <a:rect l="l" t="t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2"/>
              <p:cNvSpPr/>
              <p:nvPr/>
            </p:nvSpPr>
            <p:spPr>
              <a:xfrm>
                <a:off x="7178760" y="0"/>
                <a:ext cx="1371600" cy="6851520"/>
              </a:xfrm>
              <a:custGeom>
                <a:avLst/>
                <a:gdLst/>
                <a:ahLst/>
                <a:rect l="l" t="t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" name="CustomShape 13"/>
              <p:cNvSpPr/>
              <p:nvPr/>
            </p:nvSpPr>
            <p:spPr>
              <a:xfrm>
                <a:off x="3808440" y="0"/>
                <a:ext cx="237960" cy="6851520"/>
              </a:xfrm>
              <a:custGeom>
                <a:avLst/>
                <a:gdLst/>
                <a:ahLst/>
                <a:rect l="l" t="t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" name="CustomShape 14"/>
              <p:cNvSpPr/>
              <p:nvPr/>
            </p:nvSpPr>
            <p:spPr>
              <a:xfrm>
                <a:off x="3122640" y="0"/>
                <a:ext cx="476280" cy="6851520"/>
              </a:xfrm>
              <a:custGeom>
                <a:avLst/>
                <a:gdLst/>
                <a:ahLst/>
                <a:rect l="l" t="t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" name="CustomShape 15"/>
              <p:cNvSpPr/>
              <p:nvPr/>
            </p:nvSpPr>
            <p:spPr>
              <a:xfrm>
                <a:off x="2486160" y="0"/>
                <a:ext cx="674640" cy="6851520"/>
              </a:xfrm>
              <a:custGeom>
                <a:avLst/>
                <a:gdLst/>
                <a:ahLst/>
                <a:rect l="l" t="t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" name="CustomShape 16"/>
              <p:cNvSpPr/>
              <p:nvPr/>
            </p:nvSpPr>
            <p:spPr>
              <a:xfrm>
                <a:off x="1790640" y="0"/>
                <a:ext cx="912960" cy="6851520"/>
              </a:xfrm>
              <a:custGeom>
                <a:avLst/>
                <a:gdLst/>
                <a:ahLst/>
                <a:rect l="l" t="t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" name="CustomShape 17"/>
              <p:cNvSpPr/>
              <p:nvPr/>
            </p:nvSpPr>
            <p:spPr>
              <a:xfrm>
                <a:off x="1114560" y="0"/>
                <a:ext cx="1170000" cy="6851520"/>
              </a:xfrm>
              <a:custGeom>
                <a:avLst/>
                <a:gdLst/>
                <a:ahLst/>
                <a:rect l="l" t="t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" name="CustomShape 18"/>
              <p:cNvSpPr/>
              <p:nvPr/>
            </p:nvSpPr>
            <p:spPr>
              <a:xfrm>
                <a:off x="457200" y="0"/>
                <a:ext cx="1333440" cy="6851520"/>
              </a:xfrm>
              <a:custGeom>
                <a:avLst/>
                <a:gdLst/>
                <a:ahLst/>
                <a:rect l="l" t="t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8" name="CustomShape 19"/>
            <p:cNvSpPr/>
            <p:nvPr/>
          </p:nvSpPr>
          <p:spPr>
            <a:xfrm>
              <a:off x="9360" y="4605480"/>
              <a:ext cx="962280" cy="2246040"/>
            </a:xfrm>
            <a:custGeom>
              <a:avLst/>
              <a:gdLst/>
              <a:ahLst/>
              <a:rect l="l" t="t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360" y="6175440"/>
              <a:ext cx="362160" cy="676080"/>
            </a:xfrm>
            <a:custGeom>
              <a:avLst/>
              <a:gdLst/>
              <a:ahLst/>
              <a:rect l="l" t="t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7581960" y="0"/>
              <a:ext cx="1562040" cy="2835360"/>
            </a:xfrm>
            <a:custGeom>
              <a:avLst/>
              <a:gdLst/>
              <a:ahLst/>
              <a:rect l="l" t="t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002440" y="0"/>
              <a:ext cx="1141560" cy="1341360"/>
            </a:xfrm>
            <a:custGeom>
              <a:avLst/>
              <a:gdLst/>
              <a:ahLst/>
              <a:rect l="l" t="t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496360" y="0"/>
              <a:ext cx="647640" cy="657360"/>
            </a:xfrm>
            <a:custGeom>
              <a:avLst/>
              <a:gdLst/>
              <a:ahLst/>
              <a:rect l="l" t="t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360" y="0"/>
              <a:ext cx="1362240" cy="2236680"/>
            </a:xfrm>
            <a:custGeom>
              <a:avLst/>
              <a:gdLst/>
              <a:ahLst/>
              <a:rect l="l" t="t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360" y="0"/>
              <a:ext cx="933480" cy="950760"/>
            </a:xfrm>
            <a:custGeom>
              <a:avLst/>
              <a:gdLst/>
              <a:ahLst/>
              <a:rect l="l" t="t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9360" y="0"/>
              <a:ext cx="428760" cy="399960"/>
            </a:xfrm>
            <a:custGeom>
              <a:avLst/>
              <a:gdLst/>
              <a:ahLst/>
              <a:rect l="l" t="t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Line 27"/>
            <p:cNvSpPr/>
            <p:nvPr/>
          </p:nvSpPr>
          <p:spPr>
            <a:xfrm>
              <a:off x="1440" y="4363920"/>
              <a:ext cx="9141120" cy="0"/>
            </a:xfrm>
            <a:prstGeom prst="line">
              <a:avLst/>
            </a:prstGeom>
            <a:ln w="15840">
              <a:solidFill>
                <a:srgbClr val="0066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Line 28"/>
            <p:cNvSpPr/>
            <p:nvPr/>
          </p:nvSpPr>
          <p:spPr>
            <a:xfrm>
              <a:off x="1440" y="3740040"/>
              <a:ext cx="9141120" cy="0"/>
            </a:xfrm>
            <a:prstGeom prst="line">
              <a:avLst/>
            </a:prstGeom>
            <a:ln w="15840">
              <a:solidFill>
                <a:srgbClr val="0066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Line 29"/>
            <p:cNvSpPr/>
            <p:nvPr/>
          </p:nvSpPr>
          <p:spPr>
            <a:xfrm>
              <a:off x="1440" y="4987800"/>
              <a:ext cx="9141120" cy="0"/>
            </a:xfrm>
            <a:prstGeom prst="line">
              <a:avLst/>
            </a:prstGeom>
            <a:ln w="15840">
              <a:solidFill>
                <a:srgbClr val="003b7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9" name="Group 30"/>
            <p:cNvGrpSpPr/>
            <p:nvPr/>
          </p:nvGrpSpPr>
          <p:grpSpPr>
            <a:xfrm>
              <a:off x="1440" y="622440"/>
              <a:ext cx="9141120" cy="2493720"/>
              <a:chOff x="1440" y="622440"/>
              <a:chExt cx="9141120" cy="2493720"/>
            </a:xfrm>
          </p:grpSpPr>
          <p:sp>
            <p:nvSpPr>
              <p:cNvPr id="30" name="Line 31"/>
              <p:cNvSpPr/>
              <p:nvPr/>
            </p:nvSpPr>
            <p:spPr>
              <a:xfrm>
                <a:off x="1440" y="1244520"/>
                <a:ext cx="914112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" name="Line 32"/>
              <p:cNvSpPr/>
              <p:nvPr/>
            </p:nvSpPr>
            <p:spPr>
              <a:xfrm>
                <a:off x="1440" y="3116160"/>
                <a:ext cx="914112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" name="Line 33"/>
              <p:cNvSpPr/>
              <p:nvPr/>
            </p:nvSpPr>
            <p:spPr>
              <a:xfrm>
                <a:off x="1440" y="2492280"/>
                <a:ext cx="914112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" name="Line 34"/>
              <p:cNvSpPr/>
              <p:nvPr/>
            </p:nvSpPr>
            <p:spPr>
              <a:xfrm>
                <a:off x="1440" y="1868400"/>
                <a:ext cx="914112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" name="Line 35"/>
              <p:cNvSpPr/>
              <p:nvPr/>
            </p:nvSpPr>
            <p:spPr>
              <a:xfrm>
                <a:off x="1440" y="622440"/>
                <a:ext cx="914112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5" name="Line 36"/>
            <p:cNvSpPr/>
            <p:nvPr/>
          </p:nvSpPr>
          <p:spPr>
            <a:xfrm>
              <a:off x="1440" y="6235560"/>
              <a:ext cx="9141120" cy="0"/>
            </a:xfrm>
            <a:prstGeom prst="line">
              <a:avLst/>
            </a:prstGeom>
            <a:ln w="15840">
              <a:solidFill>
                <a:srgbClr val="003b7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Line 37"/>
            <p:cNvSpPr/>
            <p:nvPr/>
          </p:nvSpPr>
          <p:spPr>
            <a:xfrm>
              <a:off x="1440" y="5611680"/>
              <a:ext cx="9141120" cy="0"/>
            </a:xfrm>
            <a:prstGeom prst="line">
              <a:avLst/>
            </a:prstGeom>
            <a:ln w="15840">
              <a:solidFill>
                <a:srgbClr val="003b7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" name="PlaceHolder 38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8" name="PlaceHolder 39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39" name="PlaceHolder 40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0" name="PlaceHolder 41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3325558-4208-4DB0-B3EA-FC5FB7F71B7D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1" name="PlaceHolder 4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1454009-DB7C-4E28-A485-C4CCF7F114EC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84E65BB-DF57-46F8-9858-5975720A29F8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2668E41-B7B9-4A4E-B3FE-3ADD8758EC77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8639FDEE-08CB-493C-87AE-250CD864F7B9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611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2D3B7C5-739B-4E15-9730-949AA37A25BA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"/>
          <p:cNvGrpSpPr/>
          <p:nvPr/>
        </p:nvGrpSpPr>
        <p:grpSpPr>
          <a:xfrm>
            <a:off x="0" y="0"/>
            <a:ext cx="9148320" cy="6851520"/>
            <a:chOff x="0" y="0"/>
            <a:chExt cx="9148320" cy="6851520"/>
          </a:xfrm>
        </p:grpSpPr>
        <p:sp>
          <p:nvSpPr>
            <p:cNvPr id="79" name="CustomShape 2"/>
            <p:cNvSpPr/>
            <p:nvPr/>
          </p:nvSpPr>
          <p:spPr>
            <a:xfrm>
              <a:off x="8007120" y="4168800"/>
              <a:ext cx="1141200" cy="2682720"/>
            </a:xfrm>
            <a:custGeom>
              <a:avLst/>
              <a:gdLst/>
              <a:ahLst/>
              <a:rect l="l" t="t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3"/>
            <p:cNvSpPr/>
            <p:nvPr/>
          </p:nvSpPr>
          <p:spPr>
            <a:xfrm>
              <a:off x="8548560" y="6022800"/>
              <a:ext cx="599760" cy="828720"/>
            </a:xfrm>
            <a:custGeom>
              <a:avLst/>
              <a:gdLst/>
              <a:ahLst/>
              <a:rect l="l" t="t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4"/>
            <p:cNvSpPr/>
            <p:nvPr/>
          </p:nvSpPr>
          <p:spPr>
            <a:xfrm>
              <a:off x="9015120" y="6689880"/>
              <a:ext cx="133200" cy="161640"/>
            </a:xfrm>
            <a:custGeom>
              <a:avLst/>
              <a:gdLst/>
              <a:ahLst/>
              <a:rect l="l" t="t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2" name="Group 5"/>
            <p:cNvGrpSpPr/>
            <p:nvPr/>
          </p:nvGrpSpPr>
          <p:grpSpPr>
            <a:xfrm>
              <a:off x="455400" y="0"/>
              <a:ext cx="8092440" cy="6851520"/>
              <a:chOff x="455400" y="0"/>
              <a:chExt cx="8092440" cy="6851520"/>
            </a:xfrm>
          </p:grpSpPr>
          <p:sp>
            <p:nvSpPr>
              <p:cNvPr id="83" name="CustomShape 6"/>
              <p:cNvSpPr/>
              <p:nvPr/>
            </p:nvSpPr>
            <p:spPr>
              <a:xfrm>
                <a:off x="4425480" y="0"/>
                <a:ext cx="113760" cy="6851520"/>
              </a:xfrm>
              <a:custGeom>
                <a:avLst/>
                <a:gdLst/>
                <a:ahLst/>
                <a:rect l="l" t="t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" name="CustomShape 7"/>
              <p:cNvSpPr/>
              <p:nvPr/>
            </p:nvSpPr>
            <p:spPr>
              <a:xfrm>
                <a:off x="4901760" y="0"/>
                <a:ext cx="275760" cy="6851520"/>
              </a:xfrm>
              <a:custGeom>
                <a:avLst/>
                <a:gdLst/>
                <a:ahLst/>
                <a:rect l="l" t="t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" name="CustomShape 8"/>
              <p:cNvSpPr/>
              <p:nvPr/>
            </p:nvSpPr>
            <p:spPr>
              <a:xfrm>
                <a:off x="5328720" y="0"/>
                <a:ext cx="534600" cy="6851520"/>
              </a:xfrm>
              <a:custGeom>
                <a:avLst/>
                <a:gdLst/>
                <a:ahLst/>
                <a:rect l="l" t="t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" name="CustomShape 9"/>
              <p:cNvSpPr/>
              <p:nvPr/>
            </p:nvSpPr>
            <p:spPr>
              <a:xfrm>
                <a:off x="5833440" y="0"/>
                <a:ext cx="677520" cy="6851520"/>
              </a:xfrm>
              <a:custGeom>
                <a:avLst/>
                <a:gdLst/>
                <a:ahLst/>
                <a:rect l="l" t="t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7" name="CustomShape 10"/>
              <p:cNvSpPr/>
              <p:nvPr/>
            </p:nvSpPr>
            <p:spPr>
              <a:xfrm>
                <a:off x="6262200" y="0"/>
                <a:ext cx="885240" cy="6851520"/>
              </a:xfrm>
              <a:custGeom>
                <a:avLst/>
                <a:gdLst/>
                <a:ahLst/>
                <a:rect l="l" t="t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8" name="CustomShape 11"/>
              <p:cNvSpPr/>
              <p:nvPr/>
            </p:nvSpPr>
            <p:spPr>
              <a:xfrm>
                <a:off x="6738480" y="0"/>
                <a:ext cx="1094760" cy="6851520"/>
              </a:xfrm>
              <a:custGeom>
                <a:avLst/>
                <a:gdLst/>
                <a:ahLst/>
                <a:rect l="l" t="t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" name="CustomShape 12"/>
              <p:cNvSpPr/>
              <p:nvPr/>
            </p:nvSpPr>
            <p:spPr>
              <a:xfrm>
                <a:off x="7176600" y="0"/>
                <a:ext cx="1371240" cy="6851520"/>
              </a:xfrm>
              <a:custGeom>
                <a:avLst/>
                <a:gdLst/>
                <a:ahLst/>
                <a:rect l="l" t="t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" name="CustomShape 13"/>
              <p:cNvSpPr/>
              <p:nvPr/>
            </p:nvSpPr>
            <p:spPr>
              <a:xfrm>
                <a:off x="3806280" y="0"/>
                <a:ext cx="237600" cy="6851520"/>
              </a:xfrm>
              <a:custGeom>
                <a:avLst/>
                <a:gdLst/>
                <a:ahLst/>
                <a:rect l="l" t="t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" name="CustomShape 14"/>
              <p:cNvSpPr/>
              <p:nvPr/>
            </p:nvSpPr>
            <p:spPr>
              <a:xfrm>
                <a:off x="3120480" y="0"/>
                <a:ext cx="475920" cy="6851520"/>
              </a:xfrm>
              <a:custGeom>
                <a:avLst/>
                <a:gdLst/>
                <a:ahLst/>
                <a:rect l="l" t="t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" name="CustomShape 15"/>
              <p:cNvSpPr/>
              <p:nvPr/>
            </p:nvSpPr>
            <p:spPr>
              <a:xfrm>
                <a:off x="2484000" y="0"/>
                <a:ext cx="674280" cy="6851520"/>
              </a:xfrm>
              <a:custGeom>
                <a:avLst/>
                <a:gdLst/>
                <a:ahLst/>
                <a:rect l="l" t="t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" name="CustomShape 16"/>
              <p:cNvSpPr/>
              <p:nvPr/>
            </p:nvSpPr>
            <p:spPr>
              <a:xfrm>
                <a:off x="1788480" y="0"/>
                <a:ext cx="912600" cy="6851520"/>
              </a:xfrm>
              <a:custGeom>
                <a:avLst/>
                <a:gdLst/>
                <a:ahLst/>
                <a:rect l="l" t="t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CustomShape 17"/>
              <p:cNvSpPr/>
              <p:nvPr/>
            </p:nvSpPr>
            <p:spPr>
              <a:xfrm>
                <a:off x="1112400" y="0"/>
                <a:ext cx="1169640" cy="6851520"/>
              </a:xfrm>
              <a:custGeom>
                <a:avLst/>
                <a:gdLst/>
                <a:ahLst/>
                <a:rect l="l" t="t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" name="CustomShape 18"/>
              <p:cNvSpPr/>
              <p:nvPr/>
            </p:nvSpPr>
            <p:spPr>
              <a:xfrm>
                <a:off x="455400" y="0"/>
                <a:ext cx="1333080" cy="6851520"/>
              </a:xfrm>
              <a:custGeom>
                <a:avLst/>
                <a:gdLst/>
                <a:ahLst/>
                <a:rect l="l" t="t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6" name="CustomShape 19"/>
            <p:cNvSpPr/>
            <p:nvPr/>
          </p:nvSpPr>
          <p:spPr>
            <a:xfrm>
              <a:off x="7560" y="4605480"/>
              <a:ext cx="961920" cy="2246040"/>
            </a:xfrm>
            <a:custGeom>
              <a:avLst/>
              <a:gdLst/>
              <a:ahLst/>
              <a:rect l="l" t="t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CustomShape 20"/>
            <p:cNvSpPr/>
            <p:nvPr/>
          </p:nvSpPr>
          <p:spPr>
            <a:xfrm>
              <a:off x="7560" y="6175440"/>
              <a:ext cx="361800" cy="676080"/>
            </a:xfrm>
            <a:custGeom>
              <a:avLst/>
              <a:gdLst/>
              <a:ahLst/>
              <a:rect l="l" t="t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21"/>
            <p:cNvSpPr/>
            <p:nvPr/>
          </p:nvSpPr>
          <p:spPr>
            <a:xfrm>
              <a:off x="7580160" y="0"/>
              <a:ext cx="1561680" cy="2835360"/>
            </a:xfrm>
            <a:custGeom>
              <a:avLst/>
              <a:gdLst/>
              <a:ahLst/>
              <a:rect l="l" t="t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22"/>
            <p:cNvSpPr/>
            <p:nvPr/>
          </p:nvSpPr>
          <p:spPr>
            <a:xfrm>
              <a:off x="8000640" y="0"/>
              <a:ext cx="1141200" cy="1341360"/>
            </a:xfrm>
            <a:custGeom>
              <a:avLst/>
              <a:gdLst/>
              <a:ahLst/>
              <a:rect l="l" t="t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23"/>
            <p:cNvSpPr/>
            <p:nvPr/>
          </p:nvSpPr>
          <p:spPr>
            <a:xfrm>
              <a:off x="8494560" y="0"/>
              <a:ext cx="647280" cy="657360"/>
            </a:xfrm>
            <a:custGeom>
              <a:avLst/>
              <a:gdLst/>
              <a:ahLst/>
              <a:rect l="l" t="t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24"/>
            <p:cNvSpPr/>
            <p:nvPr/>
          </p:nvSpPr>
          <p:spPr>
            <a:xfrm>
              <a:off x="7560" y="0"/>
              <a:ext cx="1361880" cy="2236680"/>
            </a:xfrm>
            <a:custGeom>
              <a:avLst/>
              <a:gdLst/>
              <a:ahLst/>
              <a:rect l="l" t="t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25"/>
            <p:cNvSpPr/>
            <p:nvPr/>
          </p:nvSpPr>
          <p:spPr>
            <a:xfrm>
              <a:off x="7560" y="0"/>
              <a:ext cx="933120" cy="950760"/>
            </a:xfrm>
            <a:custGeom>
              <a:avLst/>
              <a:gdLst/>
              <a:ahLst/>
              <a:rect l="l" t="t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CustomShape 26"/>
            <p:cNvSpPr/>
            <p:nvPr/>
          </p:nvSpPr>
          <p:spPr>
            <a:xfrm>
              <a:off x="7560" y="0"/>
              <a:ext cx="428400" cy="399960"/>
            </a:xfrm>
            <a:custGeom>
              <a:avLst/>
              <a:gdLst/>
              <a:ahLst/>
              <a:rect l="l" t="t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Line 27"/>
            <p:cNvSpPr/>
            <p:nvPr/>
          </p:nvSpPr>
          <p:spPr>
            <a:xfrm>
              <a:off x="0" y="4363920"/>
              <a:ext cx="9140760" cy="0"/>
            </a:xfrm>
            <a:prstGeom prst="line">
              <a:avLst/>
            </a:prstGeom>
            <a:ln w="15840">
              <a:solidFill>
                <a:srgbClr val="0066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Line 28"/>
            <p:cNvSpPr/>
            <p:nvPr/>
          </p:nvSpPr>
          <p:spPr>
            <a:xfrm>
              <a:off x="0" y="3740040"/>
              <a:ext cx="9140760" cy="0"/>
            </a:xfrm>
            <a:prstGeom prst="line">
              <a:avLst/>
            </a:prstGeom>
            <a:ln w="15840">
              <a:solidFill>
                <a:srgbClr val="0066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Line 29"/>
            <p:cNvSpPr/>
            <p:nvPr/>
          </p:nvSpPr>
          <p:spPr>
            <a:xfrm>
              <a:off x="0" y="4987800"/>
              <a:ext cx="9140760" cy="0"/>
            </a:xfrm>
            <a:prstGeom prst="line">
              <a:avLst/>
            </a:prstGeom>
            <a:ln w="15840">
              <a:solidFill>
                <a:srgbClr val="003b7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7" name="Group 30"/>
            <p:cNvGrpSpPr/>
            <p:nvPr/>
          </p:nvGrpSpPr>
          <p:grpSpPr>
            <a:xfrm>
              <a:off x="0" y="622440"/>
              <a:ext cx="9140760" cy="2493720"/>
              <a:chOff x="0" y="622440"/>
              <a:chExt cx="9140760" cy="2493720"/>
            </a:xfrm>
          </p:grpSpPr>
          <p:sp>
            <p:nvSpPr>
              <p:cNvPr id="108" name="Line 31"/>
              <p:cNvSpPr/>
              <p:nvPr/>
            </p:nvSpPr>
            <p:spPr>
              <a:xfrm>
                <a:off x="0" y="1244520"/>
                <a:ext cx="914076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" name="Line 32"/>
              <p:cNvSpPr/>
              <p:nvPr/>
            </p:nvSpPr>
            <p:spPr>
              <a:xfrm>
                <a:off x="0" y="3116160"/>
                <a:ext cx="914076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" name="Line 33"/>
              <p:cNvSpPr/>
              <p:nvPr/>
            </p:nvSpPr>
            <p:spPr>
              <a:xfrm>
                <a:off x="0" y="2492280"/>
                <a:ext cx="914076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" name="Line 34"/>
              <p:cNvSpPr/>
              <p:nvPr/>
            </p:nvSpPr>
            <p:spPr>
              <a:xfrm>
                <a:off x="0" y="1868400"/>
                <a:ext cx="914076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Line 35"/>
              <p:cNvSpPr/>
              <p:nvPr/>
            </p:nvSpPr>
            <p:spPr>
              <a:xfrm>
                <a:off x="0" y="622440"/>
                <a:ext cx="9140760" cy="0"/>
              </a:xfrm>
              <a:prstGeom prst="line">
                <a:avLst/>
              </a:prstGeom>
              <a:ln w="15840">
                <a:solidFill>
                  <a:srgbClr val="0066c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3" name="Line 36"/>
            <p:cNvSpPr/>
            <p:nvPr/>
          </p:nvSpPr>
          <p:spPr>
            <a:xfrm>
              <a:off x="0" y="6235560"/>
              <a:ext cx="9140760" cy="0"/>
            </a:xfrm>
            <a:prstGeom prst="line">
              <a:avLst/>
            </a:prstGeom>
            <a:ln w="15840">
              <a:solidFill>
                <a:srgbClr val="003b7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Line 37"/>
            <p:cNvSpPr/>
            <p:nvPr/>
          </p:nvSpPr>
          <p:spPr>
            <a:xfrm>
              <a:off x="0" y="5611680"/>
              <a:ext cx="9140760" cy="0"/>
            </a:xfrm>
            <a:prstGeom prst="line">
              <a:avLst/>
            </a:prstGeom>
            <a:ln w="15840">
              <a:solidFill>
                <a:srgbClr val="003b7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PlaceHolder 38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16" name="PlaceHolder 39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7" name="PlaceHolder 40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118" name="PlaceHolder 41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119" name="PlaceHolder 42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3F6A412-C507-4C96-B313-035F8EE4566A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A0F6AF7-9AB2-46FB-BA9F-0E5647B9C59F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6511D068-6064-4E08-AB7E-414FC09992B8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F6BFA41-DA2C-4F54-A067-7AD4D69DCF72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2677F051-28EE-4ADC-AC34-A4C2A9214451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E0621B3-6C89-4AD4-9E4E-0D79093E66A1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C8C9D51-E15C-481C-8AE0-5B43F0A3B121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 anchor="ctr" anchorCtr="1">
            <a:noAutofit/>
          </a:bodyPr>
          <a:p>
            <a:pPr algn="ctr"/>
            <a:r>
              <a:rPr b="0" lang="en-US" sz="4400" spc="-1" strike="noStrike">
                <a:solidFill>
                  <a:srgbClr val="ccec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2" marL="1143000" indent="-228600">
              <a:spcBef>
                <a:spcPts val="799"/>
              </a:spcBef>
              <a:buClr>
                <a:srgbClr val="66ccff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5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6" marL="2057400" indent="-228600">
              <a:spcBef>
                <a:spcPts val="799"/>
              </a:spcBef>
              <a:buClr>
                <a:srgbClr val="ffcc66"/>
              </a:buClr>
              <a:buSzPct val="60000"/>
              <a:buFont typeface="Wingdings" charset="2"/>
              <a:buChar char=""/>
            </a:pPr>
            <a:r>
              <a:rPr b="0" lang="en-US" sz="3200" spc="-1" strike="noStrike">
                <a:solidFill>
                  <a:srgbClr val="ffffff"/>
                </a:solidFill>
                <a:latin typeface="Verdana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176C66D2-13B9-4442-BE8E-CA922904C2BF}" type="slidenum">
              <a:rPr b="0" lang="ru-RU" sz="1000" spc="-1" strike="noStrike">
                <a:solidFill>
                  <a:srgbClr val="ffffff"/>
                </a:solidFill>
                <a:latin typeface="Verdan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#Slide 3" TargetMode="External"/><Relationship Id="rId2" Type="http://schemas.openxmlformats.org/officeDocument/2006/relationships/hyperlink" Target="#Slide 3" TargetMode="External"/><Relationship Id="rId3" Type="http://schemas.openxmlformats.org/officeDocument/2006/relationships/hyperlink" Target="#Slide 3" TargetMode="External"/><Relationship Id="rId4" Type="http://schemas.openxmlformats.org/officeDocument/2006/relationships/hyperlink" Target="#Slide 3" TargetMode="External"/><Relationship Id="rId5" Type="http://schemas.openxmlformats.org/officeDocument/2006/relationships/hyperlink" Target="#Slide 3" TargetMode="External"/><Relationship Id="rId6" Type="http://schemas.openxmlformats.org/officeDocument/2006/relationships/hyperlink" Target="#Slide 3" TargetMode="External"/><Relationship Id="rId7" Type="http://schemas.openxmlformats.org/officeDocument/2006/relationships/hyperlink" Target="#Slide 3" TargetMode="External"/><Relationship Id="rId8" Type="http://schemas.openxmlformats.org/officeDocument/2006/relationships/hyperlink" Target="#Slide 3" TargetMode="External"/><Relationship Id="rId9" Type="http://schemas.openxmlformats.org/officeDocument/2006/relationships/hyperlink" Target="#Slide 3" TargetMode="External"/><Relationship Id="rId10" Type="http://schemas.openxmlformats.org/officeDocument/2006/relationships/hyperlink" Target="#Slide 3" TargetMode="External"/><Relationship Id="rId11" Type="http://schemas.openxmlformats.org/officeDocument/2006/relationships/hyperlink" Target="#Slide 3" TargetMode="External"/><Relationship Id="rId12" Type="http://schemas.openxmlformats.org/officeDocument/2006/relationships/hyperlink" Target="#Slide 3" TargetMode="External"/><Relationship Id="rId13" Type="http://schemas.openxmlformats.org/officeDocument/2006/relationships/hyperlink" Target="#Slide 3" TargetMode="External"/><Relationship Id="rId14" Type="http://schemas.openxmlformats.org/officeDocument/2006/relationships/hyperlink" Target="#Slide 3" TargetMode="External"/><Relationship Id="rId15" Type="http://schemas.openxmlformats.org/officeDocument/2006/relationships/hyperlink" Target="#Slide 3" TargetMode="External"/><Relationship Id="rId16" Type="http://schemas.openxmlformats.org/officeDocument/2006/relationships/hyperlink" Target="#Slide 3" TargetMode="External"/><Relationship Id="rId17" Type="http://schemas.openxmlformats.org/officeDocument/2006/relationships/hyperlink" Target="#Slide 3" TargetMode="External"/><Relationship Id="rId18" Type="http://schemas.openxmlformats.org/officeDocument/2006/relationships/hyperlink" Target="#Slide 3" TargetMode="External"/><Relationship Id="rId19" Type="http://schemas.openxmlformats.org/officeDocument/2006/relationships/hyperlink" Target="#Slide 3" TargetMode="External"/><Relationship Id="rId20" Type="http://schemas.openxmlformats.org/officeDocument/2006/relationships/hyperlink" Target="#Slide 3" TargetMode="External"/><Relationship Id="rId21" Type="http://schemas.openxmlformats.org/officeDocument/2006/relationships/hyperlink" Target="#Slide 3" TargetMode="External"/><Relationship Id="rId22" Type="http://schemas.openxmlformats.org/officeDocument/2006/relationships/slideLayout" Target="../slideLayouts/slideLayout14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 txBox="1"/>
          <p:nvPr/>
        </p:nvSpPr>
        <p:spPr>
          <a:xfrm>
            <a:off x="856800" y="488880"/>
            <a:ext cx="7054920" cy="5492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lvl="1" marL="457200" algn="ctr">
              <a:lnSpc>
                <a:spcPct val="80000"/>
              </a:lnSpc>
              <a:spcBef>
                <a:spcPts val="1998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457200" algn="ctr">
              <a:lnSpc>
                <a:spcPct val="80000"/>
              </a:lnSpc>
              <a:spcBef>
                <a:spcPts val="1998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457200" algn="ctr">
              <a:lnSpc>
                <a:spcPct val="80000"/>
              </a:lnSpc>
              <a:spcBef>
                <a:spcPts val="1998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lvl="1" marL="457200" algn="ctr">
              <a:lnSpc>
                <a:spcPct val="80000"/>
              </a:lnSpc>
              <a:spcBef>
                <a:spcPts val="1998"/>
              </a:spcBef>
            </a:pPr>
            <a:r>
              <a:rPr b="1" lang="tt-RU" sz="8000" spc="-1" strike="noStrike">
                <a:solidFill>
                  <a:srgbClr val="ffffff"/>
                </a:solidFill>
                <a:latin typeface="Times New Roman"/>
              </a:rPr>
              <a:t>СВОЯ ИГРА</a:t>
            </a:r>
            <a:endParaRPr b="0" lang="en-US" sz="8000" spc="-1" strike="noStrike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49" name="Picture 6" descr="http://www.sbor.ru/news/ico/139-full.jpg"/>
          <p:cNvPicPr/>
          <p:nvPr/>
        </p:nvPicPr>
        <p:blipFill>
          <a:blip r:embed="rId1"/>
          <a:stretch/>
        </p:blipFill>
        <p:spPr>
          <a:xfrm>
            <a:off x="2624040" y="1035000"/>
            <a:ext cx="3637080" cy="303372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431280" y="404640"/>
            <a:ext cx="8433000" cy="5726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33160" indent="-533160" algn="ctr">
              <a:lnSpc>
                <a:spcPct val="100000"/>
              </a:lnSpc>
              <a:spcBef>
                <a:spcPts val="998"/>
              </a:spcBef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spcBef>
                <a:spcPts val="499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1199"/>
              </a:spcBef>
            </a:pPr>
            <a:r>
              <a:rPr b="0" lang="ru-RU" sz="4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Какой знак лишний и почему?</a:t>
            </a: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1199"/>
              </a:spcBef>
            </a:pPr>
            <a:r>
              <a:rPr b="1" lang="ru-RU" sz="48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74" name="Picture 4" descr="HWScan00090"/>
          <p:cNvPicPr/>
          <p:nvPr/>
        </p:nvPicPr>
        <p:blipFill>
          <a:blip r:embed="rId1"/>
          <a:stretch/>
        </p:blipFill>
        <p:spPr>
          <a:xfrm>
            <a:off x="1041480" y="3228840"/>
            <a:ext cx="7404120" cy="188928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TextShape 1"/>
          <p:cNvSpPr txBox="1"/>
          <p:nvPr/>
        </p:nvSpPr>
        <p:spPr>
          <a:xfrm>
            <a:off x="279000" y="333360"/>
            <a:ext cx="8699400" cy="579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99"/>
              </a:spcBef>
            </a:pPr>
            <a:r>
              <a:rPr b="1" i="1" lang="tt-RU" sz="48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799"/>
              </a:spcBef>
            </a:pP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1199"/>
              </a:spcBef>
            </a:pP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1199"/>
              </a:spcBef>
            </a:pP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76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CustomShape 3"/>
          <p:cNvSpPr/>
          <p:nvPr/>
        </p:nvSpPr>
        <p:spPr>
          <a:xfrm>
            <a:off x="1206360" y="1536840"/>
            <a:ext cx="6997680" cy="19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Лишний знак «Дети», т.к. он является предупреждающим, а остальные – запрещающие.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678" name="Picture 4" descr="HWScan00090"/>
          <p:cNvPicPr/>
          <p:nvPr/>
        </p:nvPicPr>
        <p:blipFill>
          <a:blip r:embed="rId1"/>
          <a:srcRect l="78049" t="12613" r="0" b="0"/>
          <a:stretch/>
        </p:blipFill>
        <p:spPr>
          <a:xfrm>
            <a:off x="3759120" y="3822840"/>
            <a:ext cx="1625760" cy="165096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Shape 1"/>
          <p:cNvSpPr txBox="1"/>
          <p:nvPr/>
        </p:nvSpPr>
        <p:spPr>
          <a:xfrm>
            <a:off x="914400" y="219240"/>
            <a:ext cx="7772400" cy="5581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79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Какие виды транспорта вы знаете?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406440" y="404280"/>
            <a:ext cx="8432640" cy="336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3"/>
          <p:cNvSpPr/>
          <p:nvPr/>
        </p:nvSpPr>
        <p:spPr>
          <a:xfrm>
            <a:off x="977760" y="2151000"/>
            <a:ext cx="7023240" cy="13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Наземный, воздушный, морской, речной, подземный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683" name="Picture 7" descr="44164f09ff6b310d96f69db683cd2d19"/>
          <p:cNvPicPr/>
          <p:nvPr/>
        </p:nvPicPr>
        <p:blipFill>
          <a:blip r:embed="rId1"/>
          <a:stretch/>
        </p:blipFill>
        <p:spPr>
          <a:xfrm>
            <a:off x="547560" y="3656160"/>
            <a:ext cx="2333880" cy="1552320"/>
          </a:xfrm>
          <a:prstGeom prst="rect">
            <a:avLst/>
          </a:prstGeom>
          <a:ln>
            <a:noFill/>
          </a:ln>
        </p:spPr>
      </p:pic>
      <p:pic>
        <p:nvPicPr>
          <p:cNvPr id="684" name="Picture 11" descr="25"/>
          <p:cNvPicPr/>
          <p:nvPr/>
        </p:nvPicPr>
        <p:blipFill>
          <a:blip r:embed="rId2"/>
          <a:stretch/>
        </p:blipFill>
        <p:spPr>
          <a:xfrm>
            <a:off x="3484440" y="4167360"/>
            <a:ext cx="2200320" cy="1647720"/>
          </a:xfrm>
          <a:prstGeom prst="rect">
            <a:avLst/>
          </a:prstGeom>
          <a:ln>
            <a:noFill/>
          </a:ln>
        </p:spPr>
      </p:pic>
      <p:pic>
        <p:nvPicPr>
          <p:cNvPr id="685" name="Picture 13" descr="48751963"/>
          <p:cNvPicPr/>
          <p:nvPr/>
        </p:nvPicPr>
        <p:blipFill>
          <a:blip r:embed="rId3"/>
          <a:stretch/>
        </p:blipFill>
        <p:spPr>
          <a:xfrm>
            <a:off x="6289560" y="3643200"/>
            <a:ext cx="2229120" cy="16290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Shape 1"/>
          <p:cNvSpPr txBox="1"/>
          <p:nvPr/>
        </p:nvSpPr>
        <p:spPr>
          <a:xfrm>
            <a:off x="329760" y="404640"/>
            <a:ext cx="8356680" cy="5726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79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Что это за автомобиль и к какому виду транспорта она относится?</a:t>
            </a: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Эй, не стойте на дороге!</a:t>
            </a: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Мчит машина по тревоге,</a:t>
            </a: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А зачем ей так спешить?</a:t>
            </a: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Как зачем?</a:t>
            </a: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Пожар тушить!</a:t>
            </a: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extShape 1"/>
          <p:cNvSpPr txBox="1"/>
          <p:nvPr/>
        </p:nvSpPr>
        <p:spPr>
          <a:xfrm>
            <a:off x="406440" y="514440"/>
            <a:ext cx="8407440" cy="371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8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89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r>
              <a:rPr b="0" i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Пожарная машина относится к специальным видам транспортных средств</a:t>
            </a:r>
            <a:r>
              <a:rPr b="1" lang="tt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                        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899"/>
              </a:spcBef>
            </a:pPr>
            <a:r>
              <a:rPr b="1" lang="tt-RU" sz="3600" spc="-1" strike="noStrike">
                <a:solidFill>
                  <a:srgbClr val="ffffff"/>
                </a:solidFill>
                <a:latin typeface="Times New Roman"/>
              </a:rPr>
              <a:t>                                 </a:t>
            </a:r>
            <a:endParaRPr b="0" lang="en-US" sz="36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899"/>
              </a:spcBef>
            </a:pPr>
            <a:endParaRPr b="0" lang="en-US" sz="36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88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89" name="Picture 6" descr="avto1"/>
          <p:cNvPicPr/>
          <p:nvPr/>
        </p:nvPicPr>
        <p:blipFill>
          <a:blip r:embed="rId1"/>
          <a:stretch/>
        </p:blipFill>
        <p:spPr>
          <a:xfrm>
            <a:off x="2766960" y="3927600"/>
            <a:ext cx="3457800" cy="250164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91" name="TextShape 2"/>
          <p:cNvSpPr txBox="1"/>
          <p:nvPr/>
        </p:nvSpPr>
        <p:spPr>
          <a:xfrm>
            <a:off x="279000" y="1599840"/>
            <a:ext cx="8534520" cy="336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0" lang="ru-RU" sz="4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Как должен вести себя пешеход при приближении специальных транспортных средств, когда они подают свои сигналы?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Shape 1"/>
          <p:cNvSpPr txBox="1"/>
          <p:nvPr/>
        </p:nvSpPr>
        <p:spPr>
          <a:xfrm>
            <a:off x="457200" y="201240"/>
            <a:ext cx="8229600" cy="98748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93" name="TextShape 2"/>
          <p:cNvSpPr txBox="1"/>
          <p:nvPr/>
        </p:nvSpPr>
        <p:spPr>
          <a:xfrm>
            <a:off x="368280" y="2006640"/>
            <a:ext cx="8229600" cy="214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1" i="1" lang="ru-RU" sz="5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Уступить дорогу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94" name="CustomShape 3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wheel spokes="8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extShape 1"/>
          <p:cNvSpPr txBox="1"/>
          <p:nvPr/>
        </p:nvSpPr>
        <p:spPr>
          <a:xfrm>
            <a:off x="355680" y="404280"/>
            <a:ext cx="8547120" cy="277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96" name="CustomShape 2"/>
          <p:cNvSpPr/>
          <p:nvPr/>
        </p:nvSpPr>
        <p:spPr>
          <a:xfrm>
            <a:off x="1266480" y="1275120"/>
            <a:ext cx="69732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Times New Roman"/>
              </a:rPr>
              <a:t>   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697" name="CustomShape 3"/>
          <p:cNvSpPr/>
          <p:nvPr/>
        </p:nvSpPr>
        <p:spPr>
          <a:xfrm>
            <a:off x="573120" y="1461600"/>
            <a:ext cx="7947000" cy="302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Что это за транспорт?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Сначала этот вид транспорта был похож на маленькую 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тележку и вмещал не более 20 пассажиров. 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Он питался электроэнергией с помощью ролика, 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который катился по проводу. Ролик часто сваливался, 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и он замирал на месте. Пассажиры терпеливо 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ждали, пока водитель починит неполадки, 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и снова трогались в путь.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extShape 1"/>
          <p:cNvSpPr txBox="1"/>
          <p:nvPr/>
        </p:nvSpPr>
        <p:spPr>
          <a:xfrm>
            <a:off x="0" y="404640"/>
            <a:ext cx="8940960" cy="5726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b="1" i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Троллейбус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99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0" name="Picture 6" descr="mar1621tb"/>
          <p:cNvPicPr/>
          <p:nvPr/>
        </p:nvPicPr>
        <p:blipFill>
          <a:blip r:embed="rId1"/>
          <a:stretch/>
        </p:blipFill>
        <p:spPr>
          <a:xfrm>
            <a:off x="2409840" y="3164040"/>
            <a:ext cx="4245120" cy="317808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Shape 1"/>
          <p:cNvSpPr txBox="1"/>
          <p:nvPr/>
        </p:nvSpPr>
        <p:spPr>
          <a:xfrm>
            <a:off x="558360" y="4316400"/>
            <a:ext cx="8293320" cy="145728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ffff"/>
                </a:solidFill>
                <a:latin typeface="Times New Roman"/>
              </a:rPr>
              <a:t>«Знай! Помни! Соблюдай!»</a:t>
            </a:r>
            <a:endParaRPr b="0" lang="en-US" sz="60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651" name="CustomShape 2"/>
          <p:cNvSpPr/>
          <p:nvPr/>
        </p:nvSpPr>
        <p:spPr>
          <a:xfrm>
            <a:off x="736560" y="5040360"/>
            <a:ext cx="822960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2" name="Picture 7" descr="http://www.edu.cap.ru/Home/4590/mult41.jpg"/>
          <p:cNvPicPr/>
          <p:nvPr/>
        </p:nvPicPr>
        <p:blipFill>
          <a:blip r:embed="rId1"/>
          <a:stretch/>
        </p:blipFill>
        <p:spPr>
          <a:xfrm>
            <a:off x="3570120" y="665280"/>
            <a:ext cx="2347920" cy="297468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extShape 1"/>
          <p:cNvSpPr txBox="1"/>
          <p:nvPr/>
        </p:nvSpPr>
        <p:spPr>
          <a:xfrm>
            <a:off x="914400" y="333360"/>
            <a:ext cx="7772400" cy="579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79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0" lang="ru-RU" sz="4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Почему нельзя играть на проезжей части улицы и на тротуаре? Где можно играть?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134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134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1349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68280" y="937800"/>
            <a:ext cx="8610480" cy="3414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1199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1199"/>
              </a:spcBef>
            </a:pPr>
            <a:r>
              <a:rPr b="1" i="1" lang="ru-RU" sz="4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Это опасно для жизни. Играть можно во дворе, на игровой или спортивной площадке</a:t>
            </a:r>
            <a:endParaRPr b="0" lang="en-US" sz="48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03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4" name="Picture 8" descr="2"/>
          <p:cNvPicPr/>
          <p:nvPr/>
        </p:nvPicPr>
        <p:blipFill>
          <a:blip r:embed="rId1"/>
          <a:stretch/>
        </p:blipFill>
        <p:spPr>
          <a:xfrm>
            <a:off x="757080" y="4340160"/>
            <a:ext cx="2295720" cy="158112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extShape 1"/>
          <p:cNvSpPr txBox="1"/>
          <p:nvPr/>
        </p:nvSpPr>
        <p:spPr>
          <a:xfrm>
            <a:off x="914400" y="404280"/>
            <a:ext cx="7772400" cy="410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80000"/>
              </a:lnSpc>
              <a:spcBef>
                <a:spcPts val="998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algn="ctr">
              <a:lnSpc>
                <a:spcPct val="80000"/>
              </a:lnSpc>
              <a:spcBef>
                <a:spcPts val="998"/>
              </a:spcBef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>
              <a:lnSpc>
                <a:spcPct val="80000"/>
              </a:lnSpc>
              <a:spcBef>
                <a:spcPts val="44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algn="ctr">
              <a:lnSpc>
                <a:spcPct val="80000"/>
              </a:lnSpc>
              <a:spcBef>
                <a:spcPts val="998"/>
              </a:spcBef>
            </a:pPr>
            <a:r>
              <a:rPr b="0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 какого возраста разрешается езда на велосипеде по улицам города и шоссейным дорогам?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algn="ctr">
              <a:lnSpc>
                <a:spcPct val="80000"/>
              </a:lnSpc>
              <a:spcBef>
                <a:spcPts val="99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241200" y="475920"/>
            <a:ext cx="8699760" cy="3559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lnSpc>
                <a:spcPct val="80000"/>
              </a:lnSpc>
              <a:spcBef>
                <a:spcPts val="99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1349"/>
              </a:spcBef>
            </a:pPr>
            <a:r>
              <a:rPr b="0" i="1" lang="ru-RU" sz="5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 14 лет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07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8" name="Picture 6" descr="22454"/>
          <p:cNvPicPr/>
          <p:nvPr/>
        </p:nvPicPr>
        <p:blipFill>
          <a:blip r:embed="rId1"/>
          <a:stretch/>
        </p:blipFill>
        <p:spPr>
          <a:xfrm>
            <a:off x="2690640" y="3738600"/>
            <a:ext cx="3635640" cy="20430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ustomShape 1"/>
          <p:cNvSpPr/>
          <p:nvPr/>
        </p:nvSpPr>
        <p:spPr>
          <a:xfrm>
            <a:off x="404640" y="295200"/>
            <a:ext cx="8328240" cy="382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spcBef>
                <a:spcPts val="2750"/>
              </a:spcBef>
            </a:pP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spcBef>
                <a:spcPts val="2750"/>
              </a:spcBef>
            </a:pP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spcBef>
                <a:spcPts val="2750"/>
              </a:spcBef>
            </a:pP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710" name="CustomShape 2"/>
          <p:cNvSpPr/>
          <p:nvPr/>
        </p:nvSpPr>
        <p:spPr>
          <a:xfrm>
            <a:off x="1498680" y="1324080"/>
            <a:ext cx="6146640" cy="27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Как правильно и безопасно перейти дорогу?</a:t>
            </a: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extShape 1"/>
          <p:cNvSpPr txBox="1"/>
          <p:nvPr/>
        </p:nvSpPr>
        <p:spPr>
          <a:xfrm>
            <a:off x="369360" y="-360"/>
            <a:ext cx="8456760" cy="1158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spcBef>
                <a:spcPts val="998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12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CustomShape 3"/>
          <p:cNvSpPr/>
          <p:nvPr/>
        </p:nvSpPr>
        <p:spPr>
          <a:xfrm>
            <a:off x="1384200" y="746280"/>
            <a:ext cx="6794640" cy="448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Подойти к пешеходному переходу, остановиться на перед проезжей частью. Посмотреть налево и направо и только убедившись, что все автомобили остановились – переходить дорогу, продолжая наблюдать.</a:t>
            </a:r>
            <a:endParaRPr b="1" lang="en-US" sz="36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14" name="Picture 9" descr="i?id=366182329-38-72&amp;n=21"/>
          <p:cNvPicPr/>
          <p:nvPr/>
        </p:nvPicPr>
        <p:blipFill>
          <a:blip r:embed="rId1"/>
          <a:stretch/>
        </p:blipFill>
        <p:spPr>
          <a:xfrm>
            <a:off x="0" y="4718160"/>
            <a:ext cx="3060720" cy="229536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784080" y="328680"/>
            <a:ext cx="766620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br/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(своя игра)</a:t>
            </a:r>
            <a:r>
              <a:rPr b="0" lang="ru-RU" sz="4000" spc="-1" strike="noStrike">
                <a:solidFill>
                  <a:srgbClr val="ccecff"/>
                </a:solidFill>
                <a:latin typeface="Arial"/>
              </a:rPr>
              <a:t>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003320" y="1976400"/>
            <a:ext cx="7493040" cy="34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Пассажир вышел из автобуса, куда он должен пройти с посадочной площадки?</a:t>
            </a: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2"/>
          <p:cNvSpPr/>
          <p:nvPr/>
        </p:nvSpPr>
        <p:spPr>
          <a:xfrm>
            <a:off x="380880" y="549360"/>
            <a:ext cx="8508960" cy="12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1" lang="en-US" sz="4400" spc="-1" strike="noStrike">
              <a:solidFill>
                <a:srgbClr val="99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1349"/>
              </a:spcBef>
            </a:pPr>
            <a:r>
              <a:rPr b="0" lang="tt-RU" sz="5400" spc="-1" strike="noStrike">
                <a:solidFill>
                  <a:srgbClr val="ffffff"/>
                </a:solidFill>
                <a:latin typeface="Times New Roman"/>
              </a:rPr>
              <a:t>   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719" name="CustomShape 3"/>
          <p:cNvSpPr/>
          <p:nvPr/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720" name="CustomShape 4"/>
          <p:cNvSpPr/>
          <p:nvPr/>
        </p:nvSpPr>
        <p:spPr>
          <a:xfrm>
            <a:off x="723960" y="1692360"/>
            <a:ext cx="7315200" cy="375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При выходе из автобуса пассажир должен перейти на тротуар, дойти до ближайшего пешеходного перехода и там перейти дорогу.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Shape 1"/>
          <p:cNvSpPr txBox="1"/>
          <p:nvPr/>
        </p:nvSpPr>
        <p:spPr>
          <a:xfrm>
            <a:off x="444600" y="43020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br/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22" name="TextShape 2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 чем эта загадка?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Он и вежливый, и строгий,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Он известен на весь мир.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Он на улице широкой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Самый главный командир.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TextShape 1"/>
          <p:cNvSpPr txBox="1"/>
          <p:nvPr/>
        </p:nvSpPr>
        <p:spPr>
          <a:xfrm>
            <a:off x="380880" y="549360"/>
            <a:ext cx="8508960" cy="2457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1349"/>
              </a:spcBef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                 </a:t>
            </a: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Светофор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24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25" name="Picture 6" descr="cec16b353c"/>
          <p:cNvPicPr/>
          <p:nvPr/>
        </p:nvPicPr>
        <p:blipFill>
          <a:blip r:embed="rId1"/>
          <a:stretch/>
        </p:blipFill>
        <p:spPr>
          <a:xfrm>
            <a:off x="3618000" y="2959200"/>
            <a:ext cx="2462040" cy="309888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379080" y="-360"/>
            <a:ext cx="4522680" cy="8190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lang="tt-RU" sz="4400" spc="-1" strike="noStrike">
                <a:solidFill>
                  <a:srgbClr val="ffffff"/>
                </a:solidFill>
                <a:latin typeface="Times New Roman"/>
              </a:rPr>
              <a:t>Темы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graphicFrame>
        <p:nvGraphicFramePr>
          <p:cNvPr id="654" name="Table 2"/>
          <p:cNvGraphicFramePr/>
          <p:nvPr/>
        </p:nvGraphicFramePr>
        <p:xfrm>
          <a:off x="216000" y="730080"/>
          <a:ext cx="8692920" cy="5099400"/>
        </p:xfrm>
        <a:graphic>
          <a:graphicData uri="http://schemas.openxmlformats.org/drawingml/2006/table">
            <a:tbl>
              <a:tblPr/>
              <a:tblGrid>
                <a:gridCol w="4079880"/>
                <a:gridCol w="1352520"/>
                <a:gridCol w="1307880"/>
                <a:gridCol w="803520"/>
                <a:gridCol w="1149120"/>
              </a:tblGrid>
              <a:tr h="90504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tt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tt-RU" sz="2800" spc="-1" strike="noStrike">
                          <a:solidFill>
                            <a:srgbClr val="00ff00"/>
                          </a:solidFill>
                          <a:latin typeface="Times New Roman"/>
                        </a:rPr>
                        <a:t>Дорожные знаки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"/>
                        </a:rPr>
                        <a:t>10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2"/>
                        </a:rPr>
                        <a:t>20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3"/>
                        </a:rPr>
                        <a:t>30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4"/>
                        </a:rPr>
                        <a:t>40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13680">
                      <a:solidFill>
                        <a:srgbClr val="ffffff"/>
                      </a:solidFill>
                    </a:lnR>
                    <a:lnT w="1368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3204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tt-RU" sz="2800" spc="-1" strike="noStrike">
                          <a:solidFill>
                            <a:srgbClr val="ff99ff"/>
                          </a:solidFill>
                          <a:latin typeface="Times New Roman"/>
                        </a:rPr>
                        <a:t>Транспорт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5"/>
                        </a:rPr>
                        <a:t>20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6"/>
                        </a:rPr>
                        <a:t>30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7"/>
                        </a:rPr>
                        <a:t>40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8"/>
                        </a:rPr>
                        <a:t>50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1368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076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tt-RU" sz="2800" spc="-1" strike="noStrike">
                          <a:solidFill>
                            <a:srgbClr val="ffff66"/>
                          </a:solidFill>
                          <a:latin typeface="Times New Roman"/>
                        </a:rPr>
                        <a:t>Загадки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9"/>
                        </a:rPr>
                        <a:t>5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0"/>
                        </a:rPr>
                        <a:t>10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1"/>
                        </a:rPr>
                        <a:t>15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2"/>
                        </a:rPr>
                        <a:t>20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1368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36044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tt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Правила дорожного движения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tt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3"/>
                        </a:rPr>
                        <a:t>20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4"/>
                        </a:rPr>
                        <a:t>30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5"/>
                        </a:rPr>
                        <a:t>40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6"/>
                        </a:rPr>
                        <a:t>50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1368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1120"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tt-RU" sz="2800" spc="-1" strike="noStrike">
                          <a:solidFill>
                            <a:srgbClr val="ffff66"/>
                          </a:solidFill>
                          <a:latin typeface="Times New Roman"/>
                        </a:rPr>
                        <a:t>Наши верные друзья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1368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7"/>
                        </a:rPr>
                        <a:t>15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8"/>
                        </a:rPr>
                        <a:t>20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19"/>
                        </a:rPr>
                        <a:t>25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97"/>
                        </a:spcBef>
                      </a:pPr>
                      <a:r>
                        <a:rPr b="1" lang="ru-RU" sz="2800" spc="-1" strike="noStrike" u="sng">
                          <a:solidFill>
                            <a:srgbClr val="ffffcc"/>
                          </a:solidFill>
                          <a:uFillTx/>
                          <a:latin typeface="Verdana"/>
                          <a:hlinkClick r:id="rId20"/>
                        </a:rPr>
                        <a:t>30</a:t>
                      </a:r>
                      <a:endParaRPr b="1" lang="en-US" sz="2800" spc="-1" strike="noStrike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1368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5" name="CustomShape 3"/>
          <p:cNvSpPr/>
          <p:nvPr/>
        </p:nvSpPr>
        <p:spPr>
          <a:xfrm>
            <a:off x="7537320" y="6238800"/>
            <a:ext cx="1435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500"/>
              </a:spcBef>
            </a:pPr>
            <a:r>
              <a:rPr b="1" lang="ru-RU" sz="2400" spc="-1" strike="noStrike">
                <a:solidFill>
                  <a:srgbClr val="ffffcc"/>
                </a:solidFill>
                <a:latin typeface="Arial"/>
                <a:hlinkClick r:id="rId21"/>
              </a:rPr>
              <a:t>Финал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27" name="TextShape 2"/>
          <p:cNvSpPr txBox="1"/>
          <p:nvPr/>
        </p:nvSpPr>
        <p:spPr>
          <a:xfrm>
            <a:off x="281160" y="2311560"/>
            <a:ext cx="8624880" cy="1328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b="0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Что должен иметь при себе пешеход в темное время суток?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Shape 1"/>
          <p:cNvSpPr txBox="1"/>
          <p:nvPr/>
        </p:nvSpPr>
        <p:spPr>
          <a:xfrm>
            <a:off x="393840" y="0"/>
            <a:ext cx="8229600" cy="96192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29" name="TextShape 2"/>
          <p:cNvSpPr txBox="1"/>
          <p:nvPr/>
        </p:nvSpPr>
        <p:spPr>
          <a:xfrm>
            <a:off x="-228600" y="647280"/>
            <a:ext cx="5562720" cy="2476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3000"/>
          </a:bodyPr>
          <a:p>
            <a:pPr marL="342720" indent="-342720" algn="ctr">
              <a:lnSpc>
                <a:spcPct val="110000"/>
              </a:lnSpc>
              <a:spcBef>
                <a:spcPts val="598"/>
              </a:spcBef>
            </a:pPr>
            <a:r>
              <a:rPr b="1" lang="ru-RU" sz="2400" spc="-1" strike="noStrike" u="sng">
                <a:solidFill>
                  <a:srgbClr val="ffc000"/>
                </a:solidFill>
                <a:uFillTx/>
                <a:latin typeface="Verdana"/>
              </a:rPr>
              <a:t>Световозвращатель </a:t>
            </a:r>
            <a:endParaRPr b="0" lang="en-US" sz="2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just">
              <a:lnSpc>
                <a:spcPct val="11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Verdana"/>
              </a:rPr>
              <a:t>    </a:t>
            </a:r>
            <a:r>
              <a:rPr b="0" lang="ru-RU" sz="2400" spc="-1" strike="noStrike">
                <a:solidFill>
                  <a:srgbClr val="ffffff"/>
                </a:solidFill>
                <a:latin typeface="Verdana"/>
              </a:rPr>
              <a:t>прикрепляется к одежде, велосипедам или коляскам и делает пешеходов видимыми на дороге в темное время суток при</a:t>
            </a:r>
            <a:r>
              <a:rPr b="0" lang="en-US" sz="2400" spc="-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Verdana"/>
              </a:rPr>
              <a:t>попадании света автомобильных фар.</a:t>
            </a:r>
            <a:endParaRPr b="0" lang="en-US" sz="2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just">
              <a:lnSpc>
                <a:spcPct val="80000"/>
              </a:lnSpc>
              <a:spcBef>
                <a:spcPts val="1998"/>
              </a:spcBef>
            </a:pPr>
            <a:r>
              <a:rPr b="0" lang="ru-RU" sz="8000" spc="-1" strike="noStrike">
                <a:solidFill>
                  <a:srgbClr val="002570"/>
                </a:solidFill>
                <a:latin typeface="Verdana"/>
              </a:rPr>
              <a:t> </a:t>
            </a:r>
            <a:endParaRPr b="0" lang="en-US" sz="8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just">
              <a:spcBef>
                <a:spcPts val="1998"/>
              </a:spcBef>
            </a:pPr>
            <a:endParaRPr b="0" lang="en-US" sz="80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30" name="CustomShape 3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1" name="Picture 5" descr="sfwerqwr"/>
          <p:cNvPicPr/>
          <p:nvPr/>
        </p:nvPicPr>
        <p:blipFill>
          <a:blip r:embed="rId1"/>
          <a:stretch/>
        </p:blipFill>
        <p:spPr>
          <a:xfrm>
            <a:off x="309600" y="3822840"/>
            <a:ext cx="3903480" cy="2720880"/>
          </a:xfrm>
          <a:prstGeom prst="rect">
            <a:avLst/>
          </a:prstGeom>
          <a:ln>
            <a:noFill/>
          </a:ln>
        </p:spPr>
      </p:pic>
      <p:pic>
        <p:nvPicPr>
          <p:cNvPr id="732" name="Picture 6" descr="C:\Users\Barykina\Desktop\уо\областной кон.СВЕТЛЯЧОК\областной кон.СВЕТЛЯЧОК\№ 14 Кутлубаев Марат, Тюкин Михаил, Новоуральск.JPG"/>
          <p:cNvPicPr/>
          <p:nvPr/>
        </p:nvPicPr>
        <p:blipFill>
          <a:blip r:embed="rId2"/>
          <a:srcRect l="14674" t="1384" r="47244" b="20067"/>
          <a:stretch/>
        </p:blipFill>
        <p:spPr>
          <a:xfrm>
            <a:off x="4508640" y="3301920"/>
            <a:ext cx="2298600" cy="3556080"/>
          </a:xfrm>
          <a:prstGeom prst="rect">
            <a:avLst/>
          </a:prstGeom>
          <a:ln>
            <a:noFill/>
          </a:ln>
        </p:spPr>
      </p:pic>
      <p:pic>
        <p:nvPicPr>
          <p:cNvPr id="733" name="Picture 7" descr="C:\Users\Barykina\Desktop\уо\областной кон.СВЕТЛЯЧОК\фото 3\№ 40 Коркина Валерия, Новоуральск.JPG"/>
          <p:cNvPicPr/>
          <p:nvPr/>
        </p:nvPicPr>
        <p:blipFill>
          <a:blip r:embed="rId3"/>
          <a:srcRect l="12635" t="9629" r="18215" b="0"/>
          <a:stretch/>
        </p:blipFill>
        <p:spPr>
          <a:xfrm>
            <a:off x="6883560" y="0"/>
            <a:ext cx="2260440" cy="524664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35" name="TextShape 2"/>
          <p:cNvSpPr txBox="1"/>
          <p:nvPr/>
        </p:nvSpPr>
        <p:spPr>
          <a:xfrm>
            <a:off x="456840" y="1599840"/>
            <a:ext cx="8521560" cy="453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Что должен сделать ребенок - пассажир, 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сев в автомобиль?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36" name="CustomShape 3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wheel spokes="8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TextShape 1"/>
          <p:cNvSpPr txBox="1"/>
          <p:nvPr/>
        </p:nvSpPr>
        <p:spPr>
          <a:xfrm>
            <a:off x="457200" y="277560"/>
            <a:ext cx="8229600" cy="80964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38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CustomShape 3"/>
          <p:cNvSpPr/>
          <p:nvPr/>
        </p:nvSpPr>
        <p:spPr>
          <a:xfrm>
            <a:off x="596880" y="1139760"/>
            <a:ext cx="8051760" cy="155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1" i="1" lang="ru-RU" sz="2400" spc="-1" strike="noStrike">
                <a:solidFill>
                  <a:srgbClr val="ffc000"/>
                </a:solidFill>
                <a:latin typeface="Arial"/>
              </a:rPr>
              <a:t>Перевозка детей до 12-летнего возраста в транспортных средствах, должна осуществляться с использованием детских удерживающих устройств.</a:t>
            </a:r>
            <a:endParaRPr b="1" lang="en-US" sz="2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40" name="Picture 2" descr=""/>
          <p:cNvPicPr/>
          <p:nvPr/>
        </p:nvPicPr>
        <p:blipFill>
          <a:blip r:embed="rId1"/>
          <a:srcRect l="6863" t="8346" r="60081" b="24950"/>
          <a:stretch/>
        </p:blipFill>
        <p:spPr>
          <a:xfrm>
            <a:off x="673200" y="2835360"/>
            <a:ext cx="2514600" cy="3806640"/>
          </a:xfrm>
          <a:prstGeom prst="rect">
            <a:avLst/>
          </a:prstGeom>
          <a:ln>
            <a:noFill/>
          </a:ln>
        </p:spPr>
      </p:pic>
      <p:pic>
        <p:nvPicPr>
          <p:cNvPr id="741" name="Picture 2" descr=""/>
          <p:cNvPicPr/>
          <p:nvPr/>
        </p:nvPicPr>
        <p:blipFill>
          <a:blip r:embed="rId2"/>
          <a:srcRect l="57328" t="8140" r="4879" b="26520"/>
          <a:stretch/>
        </p:blipFill>
        <p:spPr>
          <a:xfrm>
            <a:off x="4176720" y="2870280"/>
            <a:ext cx="2859120" cy="370836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r>
              <a:rPr b="0" lang="ru-RU" sz="4400" spc="-1" strike="noStrike">
                <a:solidFill>
                  <a:srgbClr val="ccecff"/>
                </a:solidFill>
                <a:latin typeface="Arial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43" name="TextShape 2"/>
          <p:cNvSpPr txBox="1"/>
          <p:nvPr/>
        </p:nvSpPr>
        <p:spPr>
          <a:xfrm>
            <a:off x="306360" y="1339560"/>
            <a:ext cx="8599680" cy="4567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998"/>
              </a:spcBef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Кому должны подчиняться водители и пешеходы, если сигналы регулировщика не совпадают с сигналами светофора?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90000"/>
              </a:lnSpc>
              <a:spcBef>
                <a:spcPts val="99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Shape 1"/>
          <p:cNvSpPr txBox="1"/>
          <p:nvPr/>
        </p:nvSpPr>
        <p:spPr>
          <a:xfrm>
            <a:off x="457200" y="277920"/>
            <a:ext cx="8229600" cy="82224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r>
              <a:rPr b="1" lang="ru-RU" sz="4400" spc="-1" strike="noStrike">
                <a:solidFill>
                  <a:srgbClr val="990000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45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CustomShape 3"/>
          <p:cNvSpPr/>
          <p:nvPr/>
        </p:nvSpPr>
        <p:spPr>
          <a:xfrm>
            <a:off x="1663560" y="1382760"/>
            <a:ext cx="5677200" cy="17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Только сигналам регулировщика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47" name="Picture 7" descr="article-23087-0"/>
          <p:cNvPicPr/>
          <p:nvPr/>
        </p:nvPicPr>
        <p:blipFill>
          <a:blip r:embed="rId1"/>
          <a:stretch/>
        </p:blipFill>
        <p:spPr>
          <a:xfrm>
            <a:off x="2894040" y="3191040"/>
            <a:ext cx="2529000" cy="326232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49" name="CustomShape 2"/>
          <p:cNvSpPr/>
          <p:nvPr/>
        </p:nvSpPr>
        <p:spPr>
          <a:xfrm>
            <a:off x="2286000" y="2151000"/>
            <a:ext cx="4572000" cy="19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Полосатая указка,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Словно палочка из сказки.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51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CustomShape 3"/>
          <p:cNvSpPr/>
          <p:nvPr/>
        </p:nvSpPr>
        <p:spPr>
          <a:xfrm>
            <a:off x="2463840" y="1935000"/>
            <a:ext cx="40384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spAutoFit/>
          </a:bodyPr>
          <a:p>
            <a:pPr algn="ctr">
              <a:lnSpc>
                <a:spcPct val="100000"/>
              </a:lnSpc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Жезл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53" name="Picture 7" descr="7256"/>
          <p:cNvPicPr/>
          <p:nvPr/>
        </p:nvPicPr>
        <p:blipFill>
          <a:blip r:embed="rId1"/>
          <a:stretch/>
        </p:blipFill>
        <p:spPr>
          <a:xfrm>
            <a:off x="2557440" y="3365640"/>
            <a:ext cx="3965760" cy="29700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55" name="CustomShape 2"/>
          <p:cNvSpPr/>
          <p:nvPr/>
        </p:nvSpPr>
        <p:spPr>
          <a:xfrm>
            <a:off x="1359000" y="1530360"/>
            <a:ext cx="661644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Ночь темна. Уж солнца нет.</a:t>
            </a:r>
            <a:br/>
            <a:r>
              <a:rPr b="1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Чтобы ночь пришла без бед,</a:t>
            </a:r>
            <a:br/>
            <a:r>
              <a:rPr b="1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Нужен людям маячок –</a:t>
            </a:r>
            <a:br/>
            <a:r>
              <a:rPr b="1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Одноногий светлячок.</a:t>
            </a:r>
            <a:endParaRPr b="1" lang="en-US" sz="36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58" name="CustomShape 3"/>
          <p:cNvSpPr/>
          <p:nvPr/>
        </p:nvSpPr>
        <p:spPr>
          <a:xfrm>
            <a:off x="520560" y="2062080"/>
            <a:ext cx="839484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spAutoFit/>
          </a:bodyPr>
          <a:p>
            <a:pPr algn="ctr">
              <a:lnSpc>
                <a:spcPct val="100000"/>
              </a:lnSpc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Фонарь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59" name="Picture 7" descr="i?id=319556698-31-72&amp;n=21"/>
          <p:cNvPicPr/>
          <p:nvPr/>
        </p:nvPicPr>
        <p:blipFill>
          <a:blip r:embed="rId1"/>
          <a:stretch/>
        </p:blipFill>
        <p:spPr>
          <a:xfrm>
            <a:off x="2870280" y="3390840"/>
            <a:ext cx="3746520" cy="28098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1447920" y="1054080"/>
            <a:ext cx="6248160" cy="25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1" lang="ru-RU" sz="5400" spc="-1" strike="noStrike">
                <a:solidFill>
                  <a:srgbClr val="0066cc"/>
                </a:solidFill>
                <a:latin typeface="Times New Roman"/>
              </a:rPr>
              <a:t> </a:t>
            </a:r>
            <a:r>
              <a:rPr b="1" lang="ru-RU" sz="5400" spc="-1" strike="noStrike">
                <a:solidFill>
                  <a:srgbClr val="ffffff"/>
                </a:solidFill>
                <a:latin typeface="Times New Roman"/>
              </a:rPr>
              <a:t>Как называется этот дорожный знак?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657" name="Picture 4" descr="120px-5"/>
          <p:cNvPicPr/>
          <p:nvPr/>
        </p:nvPicPr>
        <p:blipFill>
          <a:blip r:embed="rId1"/>
          <a:stretch/>
        </p:blipFill>
        <p:spPr>
          <a:xfrm>
            <a:off x="3048120" y="3835440"/>
            <a:ext cx="2819160" cy="2590920"/>
          </a:xfrm>
          <a:prstGeom prst="rect">
            <a:avLst/>
          </a:prstGeom>
          <a:ln>
            <a:noFill/>
          </a:ln>
        </p:spPr>
      </p:pic>
      <p:pic>
        <p:nvPicPr>
          <p:cNvPr id="658" name="Picture 4" descr="120px-5"/>
          <p:cNvPicPr/>
          <p:nvPr/>
        </p:nvPicPr>
        <p:blipFill>
          <a:blip r:embed="rId2"/>
          <a:stretch/>
        </p:blipFill>
        <p:spPr>
          <a:xfrm>
            <a:off x="3048120" y="3835440"/>
            <a:ext cx="2819160" cy="2590920"/>
          </a:xfrm>
          <a:prstGeom prst="rect">
            <a:avLst/>
          </a:prstGeom>
          <a:ln>
            <a:noFill/>
          </a:ln>
        </p:spPr>
      </p:pic>
      <p:pic>
        <p:nvPicPr>
          <p:cNvPr id="659" name="Picture 4" descr="120px-5"/>
          <p:cNvPicPr/>
          <p:nvPr/>
        </p:nvPicPr>
        <p:blipFill>
          <a:blip r:embed="rId3"/>
          <a:stretch/>
        </p:blipFill>
        <p:spPr>
          <a:xfrm>
            <a:off x="3048120" y="3835440"/>
            <a:ext cx="2819160" cy="2590920"/>
          </a:xfrm>
          <a:prstGeom prst="rect">
            <a:avLst/>
          </a:prstGeom>
          <a:ln>
            <a:noFill/>
          </a:ln>
        </p:spPr>
      </p:pic>
      <p:sp>
        <p:nvSpPr>
          <p:cNvPr id="660" name="CustomShape 2"/>
          <p:cNvSpPr/>
          <p:nvPr/>
        </p:nvSpPr>
        <p:spPr>
          <a:xfrm>
            <a:off x="3461760" y="376200"/>
            <a:ext cx="1789920" cy="70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61" name="CustomShape 2"/>
          <p:cNvSpPr/>
          <p:nvPr/>
        </p:nvSpPr>
        <p:spPr>
          <a:xfrm>
            <a:off x="1689120" y="1536840"/>
            <a:ext cx="5168880" cy="314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Выходя на улицу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Приготовь заранее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Вежливость и сдержанность ,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А главное -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r>
              <a:rPr b="1" lang="ru-RU" sz="4400" spc="-1" strike="noStrike">
                <a:solidFill>
                  <a:srgbClr val="990000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63" name="CustomShape 2"/>
          <p:cNvSpPr/>
          <p:nvPr/>
        </p:nvSpPr>
        <p:spPr>
          <a:xfrm>
            <a:off x="8178840" y="5873760"/>
            <a:ext cx="743040" cy="736560"/>
          </a:xfrm>
          <a:custGeom>
            <a:avLst/>
            <a:gdLst/>
            <a:ahLst/>
            <a:rect l="0" t="0" r="r" b="b"/>
            <a:pathLst>
              <a:path w="2066" h="2048">
                <a:moveTo>
                  <a:pt x="0" y="0"/>
                </a:moveTo>
                <a:lnTo>
                  <a:pt x="2065" y="0"/>
                </a:lnTo>
                <a:lnTo>
                  <a:pt x="2065" y="2047"/>
                </a:lnTo>
                <a:lnTo>
                  <a:pt x="0" y="2047"/>
                </a:lnTo>
                <a:lnTo>
                  <a:pt x="0" y="0"/>
                </a:lnTo>
                <a:moveTo>
                  <a:pt x="0" y="0"/>
                </a:moveTo>
                <a:lnTo>
                  <a:pt x="2065" y="0"/>
                </a:lnTo>
                <a:lnTo>
                  <a:pt x="1932" y="132"/>
                </a:lnTo>
                <a:lnTo>
                  <a:pt x="132" y="132"/>
                </a:lnTo>
                <a:lnTo>
                  <a:pt x="0" y="0"/>
                </a:lnTo>
                <a:moveTo>
                  <a:pt x="2065" y="0"/>
                </a:moveTo>
                <a:lnTo>
                  <a:pt x="2065" y="2047"/>
                </a:lnTo>
                <a:lnTo>
                  <a:pt x="1932" y="1914"/>
                </a:lnTo>
                <a:lnTo>
                  <a:pt x="1932" y="132"/>
                </a:lnTo>
                <a:lnTo>
                  <a:pt x="2065" y="0"/>
                </a:lnTo>
                <a:moveTo>
                  <a:pt x="2065" y="2047"/>
                </a:moveTo>
                <a:lnTo>
                  <a:pt x="0" y="2047"/>
                </a:lnTo>
                <a:lnTo>
                  <a:pt x="132" y="1914"/>
                </a:lnTo>
                <a:lnTo>
                  <a:pt x="1932" y="1914"/>
                </a:lnTo>
                <a:lnTo>
                  <a:pt x="2065" y="2047"/>
                </a:lnTo>
                <a:moveTo>
                  <a:pt x="0" y="2047"/>
                </a:moveTo>
                <a:lnTo>
                  <a:pt x="0" y="0"/>
                </a:lnTo>
                <a:lnTo>
                  <a:pt x="132" y="132"/>
                </a:lnTo>
                <a:lnTo>
                  <a:pt x="132" y="1914"/>
                </a:lnTo>
                <a:lnTo>
                  <a:pt x="0" y="2047"/>
                </a:lnTo>
                <a:moveTo>
                  <a:pt x="1032" y="363"/>
                </a:moveTo>
                <a:lnTo>
                  <a:pt x="1276" y="611"/>
                </a:lnTo>
                <a:lnTo>
                  <a:pt x="1276" y="446"/>
                </a:lnTo>
                <a:lnTo>
                  <a:pt x="1444" y="446"/>
                </a:lnTo>
                <a:lnTo>
                  <a:pt x="1444" y="779"/>
                </a:lnTo>
                <a:lnTo>
                  <a:pt x="1692" y="1023"/>
                </a:lnTo>
                <a:lnTo>
                  <a:pt x="1535" y="1023"/>
                </a:lnTo>
                <a:lnTo>
                  <a:pt x="1535" y="1704"/>
                </a:lnTo>
                <a:lnTo>
                  <a:pt x="529" y="1704"/>
                </a:lnTo>
                <a:lnTo>
                  <a:pt x="529" y="1023"/>
                </a:lnTo>
                <a:lnTo>
                  <a:pt x="372" y="1023"/>
                </a:lnTo>
                <a:lnTo>
                  <a:pt x="1032" y="363"/>
                </a:lnTo>
                <a:moveTo>
                  <a:pt x="1276" y="611"/>
                </a:moveTo>
                <a:lnTo>
                  <a:pt x="1276" y="446"/>
                </a:lnTo>
                <a:lnTo>
                  <a:pt x="1444" y="446"/>
                </a:lnTo>
                <a:lnTo>
                  <a:pt x="1444" y="779"/>
                </a:lnTo>
                <a:lnTo>
                  <a:pt x="1276" y="611"/>
                </a:lnTo>
                <a:moveTo>
                  <a:pt x="945" y="1355"/>
                </a:moveTo>
                <a:lnTo>
                  <a:pt x="1119" y="1355"/>
                </a:lnTo>
                <a:lnTo>
                  <a:pt x="1119" y="1704"/>
                </a:lnTo>
                <a:lnTo>
                  <a:pt x="1535" y="1704"/>
                </a:lnTo>
                <a:lnTo>
                  <a:pt x="1535" y="1023"/>
                </a:lnTo>
                <a:lnTo>
                  <a:pt x="529" y="1023"/>
                </a:lnTo>
                <a:lnTo>
                  <a:pt x="529" y="1704"/>
                </a:lnTo>
                <a:lnTo>
                  <a:pt x="945" y="1704"/>
                </a:lnTo>
                <a:lnTo>
                  <a:pt x="945" y="1355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3"/>
          <p:cNvSpPr/>
          <p:nvPr/>
        </p:nvSpPr>
        <p:spPr>
          <a:xfrm>
            <a:off x="1612800" y="2044800"/>
            <a:ext cx="614700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spAutoFit/>
          </a:bodyPr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b="1" lang="ru-RU" sz="5400" spc="-1" strike="noStrike">
                <a:solidFill>
                  <a:srgbClr val="ffffff"/>
                </a:solidFill>
                <a:latin typeface="Times New Roman"/>
              </a:rPr>
              <a:t>Внимание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65" name="Picture 7" descr="i?id=491545139-39-72&amp;n=21"/>
          <p:cNvPicPr/>
          <p:nvPr/>
        </p:nvPicPr>
        <p:blipFill>
          <a:blip r:embed="rId1"/>
          <a:stretch/>
        </p:blipFill>
        <p:spPr>
          <a:xfrm>
            <a:off x="3619440" y="3475080"/>
            <a:ext cx="2349720" cy="231912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r>
              <a:rPr b="1" lang="ru-RU" sz="4000" spc="-1" strike="noStrike">
                <a:solidFill>
                  <a:srgbClr val="990000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67" name="CustomShape 2"/>
          <p:cNvSpPr/>
          <p:nvPr/>
        </p:nvSpPr>
        <p:spPr>
          <a:xfrm>
            <a:off x="927000" y="1990800"/>
            <a:ext cx="7175520" cy="253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Что за «зебра» на дороге?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Все стоят, разинув рот,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Ждут, когда мигнёт зелёный.</a:t>
            </a:r>
            <a:br/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Значит, это — …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r>
              <a:rPr b="0" lang="ru-RU" sz="4400" spc="-1" strike="noStrike">
                <a:solidFill>
                  <a:srgbClr val="ccecff"/>
                </a:solidFill>
                <a:latin typeface="Arial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69" name="TextShape 2"/>
          <p:cNvSpPr txBox="1"/>
          <p:nvPr/>
        </p:nvSpPr>
        <p:spPr>
          <a:xfrm>
            <a:off x="457200" y="1930320"/>
            <a:ext cx="8229600" cy="1185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1" lang="ru-RU" sz="54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70" name="CustomShape 3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CustomShape 4"/>
          <p:cNvSpPr/>
          <p:nvPr/>
        </p:nvSpPr>
        <p:spPr>
          <a:xfrm>
            <a:off x="520560" y="1452600"/>
            <a:ext cx="839484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spAutoFit/>
          </a:bodyPr>
          <a:p>
            <a:pPr algn="ctr">
              <a:lnSpc>
                <a:spcPct val="100000"/>
              </a:lnSpc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Переход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72" name="Picture 8" descr="i?id=52673007-17-72&amp;n=21"/>
          <p:cNvPicPr/>
          <p:nvPr/>
        </p:nvPicPr>
        <p:blipFill>
          <a:blip r:embed="rId1"/>
          <a:stretch/>
        </p:blipFill>
        <p:spPr>
          <a:xfrm>
            <a:off x="2832120" y="3139920"/>
            <a:ext cx="3759120" cy="281952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ФИНАЛ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74" name="CustomShape 2"/>
          <p:cNvSpPr/>
          <p:nvPr/>
        </p:nvSpPr>
        <p:spPr>
          <a:xfrm>
            <a:off x="1549440" y="2158920"/>
            <a:ext cx="6248520" cy="173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spAutoFit/>
          </a:bodyPr>
          <a:p>
            <a:pPr algn="ctr">
              <a:lnSpc>
                <a:spcPct val="100000"/>
              </a:lnSpc>
              <a:spcBef>
                <a:spcPts val="3373"/>
              </a:spcBef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Конкурс капитанов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75" name="Picture 9" descr="дети с шариками"/>
          <p:cNvPicPr/>
          <p:nvPr/>
        </p:nvPicPr>
        <p:blipFill>
          <a:blip r:embed="rId1"/>
          <a:stretch/>
        </p:blipFill>
        <p:spPr>
          <a:xfrm>
            <a:off x="3848040" y="4379760"/>
            <a:ext cx="1989360" cy="226224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r>
              <a:rPr b="0" lang="ru-RU" sz="4400" spc="-1" strike="noStrike">
                <a:solidFill>
                  <a:srgbClr val="ccecff"/>
                </a:solidFill>
                <a:latin typeface="Arial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77" name="CustomShape 2"/>
          <p:cNvSpPr/>
          <p:nvPr/>
        </p:nvSpPr>
        <p:spPr>
          <a:xfrm>
            <a:off x="217440" y="1709640"/>
            <a:ext cx="8926560" cy="339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Какая сказочная героиня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преклонных лет сказала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 себе так: «... и всегда перехожу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улицу в неположенном месте»?</a:t>
            </a:r>
            <a:b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Shape 1"/>
          <p:cNvSpPr txBox="1"/>
          <p:nvPr/>
        </p:nvSpPr>
        <p:spPr>
          <a:xfrm>
            <a:off x="457200" y="277920"/>
            <a:ext cx="8229600" cy="84744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r>
              <a:rPr b="0" lang="ru-RU" sz="4400" spc="-1" strike="noStrike">
                <a:solidFill>
                  <a:srgbClr val="ccecff"/>
                </a:solidFill>
                <a:latin typeface="Arial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79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CustomShape 3"/>
          <p:cNvSpPr/>
          <p:nvPr/>
        </p:nvSpPr>
        <p:spPr>
          <a:xfrm>
            <a:off x="2742120" y="2084400"/>
            <a:ext cx="3557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spAutoFit/>
          </a:bodyPr>
          <a:p>
            <a:pPr algn="ctr">
              <a:lnSpc>
                <a:spcPct val="100000"/>
              </a:lnSpc>
              <a:spcBef>
                <a:spcPts val="1349"/>
              </a:spcBef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Шапокляк</a:t>
            </a:r>
            <a:endParaRPr b="1" lang="en-US" sz="54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81" name="Picture 7" descr="i?id=71082040-19-72&amp;n=21"/>
          <p:cNvPicPr/>
          <p:nvPr/>
        </p:nvPicPr>
        <p:blipFill>
          <a:blip r:embed="rId1"/>
          <a:stretch/>
        </p:blipFill>
        <p:spPr>
          <a:xfrm>
            <a:off x="3475080" y="3333600"/>
            <a:ext cx="2016000" cy="249876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/>
          <p:cNvSpPr txBox="1"/>
          <p:nvPr/>
        </p:nvSpPr>
        <p:spPr>
          <a:xfrm>
            <a:off x="457200" y="277920"/>
            <a:ext cx="8229600" cy="923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83" name="TextShape 2"/>
          <p:cNvSpPr txBox="1"/>
          <p:nvPr/>
        </p:nvSpPr>
        <p:spPr>
          <a:xfrm>
            <a:off x="290160" y="1383840"/>
            <a:ext cx="8651880" cy="4862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400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На каком транспортном средстве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ехали львы в стихотворении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998"/>
              </a:spcBef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К. Чуковского «Тараканище»?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extShape 1"/>
          <p:cNvSpPr txBox="1"/>
          <p:nvPr/>
        </p:nvSpPr>
        <p:spPr>
          <a:xfrm>
            <a:off x="457200" y="277560"/>
            <a:ext cx="8229600" cy="83484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r>
              <a:rPr b="1" lang="ru-RU" sz="4400" spc="-1" strike="noStrike">
                <a:solidFill>
                  <a:srgbClr val="990000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85" name="TextShape 2"/>
          <p:cNvSpPr txBox="1"/>
          <p:nvPr/>
        </p:nvSpPr>
        <p:spPr>
          <a:xfrm>
            <a:off x="457200" y="1599840"/>
            <a:ext cx="8229600" cy="4489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1" lang="ru-RU" sz="5400" spc="-1" strike="noStrike">
                <a:solidFill>
                  <a:srgbClr val="ffffff"/>
                </a:solidFill>
                <a:latin typeface="Times New Roman"/>
              </a:rPr>
              <a:t>В автомобиле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86" name="CustomShape 3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7" name="Picture 7" descr="i?id=593791752-39-72&amp;n=21"/>
          <p:cNvPicPr/>
          <p:nvPr/>
        </p:nvPicPr>
        <p:blipFill>
          <a:blip r:embed="rId1"/>
          <a:stretch/>
        </p:blipFill>
        <p:spPr>
          <a:xfrm>
            <a:off x="2990880" y="2689200"/>
            <a:ext cx="3378240" cy="248436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extShape 1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89" name="CustomShape 2"/>
          <p:cNvSpPr/>
          <p:nvPr/>
        </p:nvSpPr>
        <p:spPr>
          <a:xfrm>
            <a:off x="457200" y="1600200"/>
            <a:ext cx="8229600" cy="34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CustomShape 3"/>
          <p:cNvSpPr/>
          <p:nvPr/>
        </p:nvSpPr>
        <p:spPr>
          <a:xfrm>
            <a:off x="762120" y="1149480"/>
            <a:ext cx="7912080" cy="43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 какой детской сказочной книжке,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написанной ещё в 1958 г.,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подробно описывается телевизионная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система наблюдения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за уличным движением?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457200" y="333360"/>
            <a:ext cx="8229600" cy="2656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998"/>
              </a:spcBef>
            </a:pPr>
            <a:endParaRPr b="0" lang="en-US" sz="40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80000"/>
              </a:lnSpc>
              <a:spcBef>
                <a:spcPts val="1100"/>
              </a:spcBef>
            </a:pPr>
            <a:r>
              <a:rPr b="1" lang="ru-RU" sz="4400" spc="-1" strike="noStrike">
                <a:solidFill>
                  <a:srgbClr val="ffffcc"/>
                </a:solidFill>
                <a:latin typeface="Times New Roman"/>
              </a:rPr>
              <a:t>Пешеходный переход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62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63" name="Picture 6" descr="3Lv16PLyBEhM1572I6qs4T9VXditvi"/>
          <p:cNvPicPr/>
          <p:nvPr/>
        </p:nvPicPr>
        <p:blipFill>
          <a:blip r:embed="rId1"/>
          <a:stretch/>
        </p:blipFill>
        <p:spPr>
          <a:xfrm>
            <a:off x="3238560" y="3390840"/>
            <a:ext cx="2514600" cy="25146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457200" y="277920"/>
            <a:ext cx="8229600" cy="8985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92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CustomShape 3"/>
          <p:cNvSpPr/>
          <p:nvPr/>
        </p:nvSpPr>
        <p:spPr>
          <a:xfrm>
            <a:off x="469800" y="2100240"/>
            <a:ext cx="7836120" cy="253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«Незнайка в Солнечном городе»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Н.Н. Носова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/>
            <a:br/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794" name="Picture 7" descr="i?id=247614267-44-72&amp;n=21"/>
          <p:cNvPicPr/>
          <p:nvPr/>
        </p:nvPicPr>
        <p:blipFill>
          <a:blip r:embed="rId1"/>
          <a:srcRect l="6349" t="0" r="10380" b="9221"/>
          <a:stretch/>
        </p:blipFill>
        <p:spPr>
          <a:xfrm>
            <a:off x="3286080" y="3832200"/>
            <a:ext cx="2381400" cy="25956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extShape 1"/>
          <p:cNvSpPr txBox="1"/>
          <p:nvPr/>
        </p:nvSpPr>
        <p:spPr>
          <a:xfrm>
            <a:off x="923400" y="290160"/>
            <a:ext cx="7666200" cy="143028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br/>
            <a:r>
              <a:rPr b="0" lang="ru-RU" sz="4000" spc="-1" strike="noStrike">
                <a:solidFill>
                  <a:srgbClr val="ccecff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96" name="CustomShape 2"/>
          <p:cNvSpPr/>
          <p:nvPr/>
        </p:nvSpPr>
        <p:spPr>
          <a:xfrm>
            <a:off x="1219320" y="2095560"/>
            <a:ext cx="6718320" cy="436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 какого возраста ребёнок может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сидеть один на первом сиденье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автомобиля, что рядом 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 водителем?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Shape 1"/>
          <p:cNvSpPr txBox="1"/>
          <p:nvPr/>
        </p:nvSpPr>
        <p:spPr>
          <a:xfrm>
            <a:off x="457200" y="277560"/>
            <a:ext cx="8229600" cy="80964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sp>
        <p:nvSpPr>
          <p:cNvPr id="798" name="CustomShape 2"/>
          <p:cNvSpPr/>
          <p:nvPr/>
        </p:nvSpPr>
        <p:spPr>
          <a:xfrm>
            <a:off x="8292960" y="5924520"/>
            <a:ext cx="648000" cy="685800"/>
          </a:xfrm>
          <a:custGeom>
            <a:avLst/>
            <a:gdLst/>
            <a:ahLst/>
            <a:rect l="0" t="0" r="r" b="b"/>
            <a:pathLst>
              <a:path w="1801" h="1907">
                <a:moveTo>
                  <a:pt x="0" y="0"/>
                </a:moveTo>
                <a:lnTo>
                  <a:pt x="1800" y="0"/>
                </a:lnTo>
                <a:lnTo>
                  <a:pt x="1800" y="1906"/>
                </a:lnTo>
                <a:lnTo>
                  <a:pt x="0" y="1906"/>
                </a:lnTo>
                <a:lnTo>
                  <a:pt x="0" y="0"/>
                </a:lnTo>
                <a:moveTo>
                  <a:pt x="0" y="0"/>
                </a:moveTo>
                <a:lnTo>
                  <a:pt x="1800" y="0"/>
                </a:lnTo>
                <a:lnTo>
                  <a:pt x="1684" y="116"/>
                </a:lnTo>
                <a:lnTo>
                  <a:pt x="116" y="116"/>
                </a:lnTo>
                <a:lnTo>
                  <a:pt x="0" y="0"/>
                </a:lnTo>
                <a:moveTo>
                  <a:pt x="1800" y="0"/>
                </a:moveTo>
                <a:lnTo>
                  <a:pt x="1800" y="1906"/>
                </a:lnTo>
                <a:lnTo>
                  <a:pt x="1684" y="1789"/>
                </a:lnTo>
                <a:lnTo>
                  <a:pt x="1684" y="116"/>
                </a:lnTo>
                <a:lnTo>
                  <a:pt x="1800" y="0"/>
                </a:lnTo>
                <a:moveTo>
                  <a:pt x="1800" y="1906"/>
                </a:moveTo>
                <a:lnTo>
                  <a:pt x="0" y="1906"/>
                </a:lnTo>
                <a:lnTo>
                  <a:pt x="116" y="1789"/>
                </a:lnTo>
                <a:lnTo>
                  <a:pt x="1684" y="1789"/>
                </a:lnTo>
                <a:lnTo>
                  <a:pt x="1800" y="1906"/>
                </a:lnTo>
                <a:moveTo>
                  <a:pt x="0" y="1906"/>
                </a:moveTo>
                <a:lnTo>
                  <a:pt x="0" y="0"/>
                </a:lnTo>
                <a:lnTo>
                  <a:pt x="116" y="116"/>
                </a:lnTo>
                <a:lnTo>
                  <a:pt x="116" y="1789"/>
                </a:lnTo>
                <a:lnTo>
                  <a:pt x="0" y="1906"/>
                </a:lnTo>
                <a:moveTo>
                  <a:pt x="900" y="372"/>
                </a:moveTo>
                <a:lnTo>
                  <a:pt x="1115" y="590"/>
                </a:lnTo>
                <a:lnTo>
                  <a:pt x="1115" y="445"/>
                </a:lnTo>
                <a:lnTo>
                  <a:pt x="1263" y="445"/>
                </a:lnTo>
                <a:lnTo>
                  <a:pt x="1263" y="738"/>
                </a:lnTo>
                <a:lnTo>
                  <a:pt x="1481" y="953"/>
                </a:lnTo>
                <a:lnTo>
                  <a:pt x="1343" y="953"/>
                </a:lnTo>
                <a:lnTo>
                  <a:pt x="1343" y="1552"/>
                </a:lnTo>
                <a:lnTo>
                  <a:pt x="457" y="1552"/>
                </a:lnTo>
                <a:lnTo>
                  <a:pt x="457" y="953"/>
                </a:lnTo>
                <a:lnTo>
                  <a:pt x="319" y="953"/>
                </a:lnTo>
                <a:lnTo>
                  <a:pt x="900" y="372"/>
                </a:lnTo>
                <a:moveTo>
                  <a:pt x="1115" y="590"/>
                </a:moveTo>
                <a:lnTo>
                  <a:pt x="1115" y="445"/>
                </a:lnTo>
                <a:lnTo>
                  <a:pt x="1263" y="445"/>
                </a:lnTo>
                <a:lnTo>
                  <a:pt x="1263" y="738"/>
                </a:lnTo>
                <a:lnTo>
                  <a:pt x="1115" y="590"/>
                </a:lnTo>
                <a:moveTo>
                  <a:pt x="823" y="1244"/>
                </a:moveTo>
                <a:lnTo>
                  <a:pt x="977" y="1244"/>
                </a:lnTo>
                <a:lnTo>
                  <a:pt x="977" y="1552"/>
                </a:lnTo>
                <a:lnTo>
                  <a:pt x="1343" y="1552"/>
                </a:lnTo>
                <a:lnTo>
                  <a:pt x="1343" y="953"/>
                </a:lnTo>
                <a:lnTo>
                  <a:pt x="457" y="953"/>
                </a:lnTo>
                <a:lnTo>
                  <a:pt x="457" y="1552"/>
                </a:lnTo>
                <a:lnTo>
                  <a:pt x="823" y="1552"/>
                </a:lnTo>
                <a:lnTo>
                  <a:pt x="823" y="1244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CustomShape 3"/>
          <p:cNvSpPr/>
          <p:nvPr/>
        </p:nvSpPr>
        <p:spPr>
          <a:xfrm>
            <a:off x="3345480" y="1576440"/>
            <a:ext cx="2274840" cy="10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12 лет</a:t>
            </a:r>
            <a:endParaRPr b="1" lang="en-US" sz="6000" spc="-1" strike="noStrike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800" name="Picture 9" descr="i?id=68787651-30-72&amp;n=21"/>
          <p:cNvPicPr/>
          <p:nvPr/>
        </p:nvPicPr>
        <p:blipFill>
          <a:blip r:embed="rId1"/>
          <a:stretch/>
        </p:blipFill>
        <p:spPr>
          <a:xfrm>
            <a:off x="3119400" y="2989440"/>
            <a:ext cx="2701800" cy="18018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/>
          <p:cNvSpPr/>
          <p:nvPr/>
        </p:nvSpPr>
        <p:spPr>
          <a:xfrm>
            <a:off x="614520" y="2352600"/>
            <a:ext cx="8061120" cy="2779920"/>
          </a:xfrm>
          <a:custGeom>
            <a:avLst/>
            <a:gdLst/>
            <a:ahLst/>
            <a:rect l="0" t="0" r="r" b="b"/>
            <a:pathLst>
              <a:path w="22394" h="7724">
                <a:moveTo>
                  <a:pt x="0" y="0"/>
                </a:moveTo>
                <a:lnTo>
                  <a:pt x="22393" y="0"/>
                </a:lnTo>
                <a:moveTo>
                  <a:pt x="0" y="7723"/>
                </a:moveTo>
                <a:lnTo>
                  <a:pt x="22393" y="7723"/>
                </a:lnTo>
              </a:path>
            </a:pathLst>
          </a:custGeom>
          <a:solidFill>
            <a:srgbClr val="ccffcc"/>
          </a:solidFill>
          <a:ln w="9360">
            <a:solidFill>
              <a:srgbClr val="000000"/>
            </a:solidFill>
            <a:miter/>
          </a:ln>
          <a:effectLst>
            <a:outerShdw dist="17819" dir="2700000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1" i="1" lang="en-US" sz="4000" spc="1" strike="noStrike">
                <a:solidFill>
                  <a:srgbClr val="990000"/>
                </a:solidFill>
                <a:latin typeface="Arial"/>
              </a:rPr>
              <a:t>Спасибо за внимание </a:t>
            </a:r>
            <a:endParaRPr b="1" i="1" lang="en-US" sz="4000" spc="1" strike="noStrike">
              <a:solidFill>
                <a:srgbClr val="990000"/>
              </a:solidFill>
              <a:latin typeface="Arial"/>
              <a:ea typeface="Arial"/>
            </a:endParaRPr>
          </a:p>
          <a:p>
            <a:pPr/>
            <a:r>
              <a:rPr b="1" i="1" lang="en-US" sz="4000" spc="1" strike="noStrike">
                <a:solidFill>
                  <a:srgbClr val="990000"/>
                </a:solidFill>
                <a:latin typeface="Arial"/>
              </a:rPr>
              <a:t>и</a:t>
            </a:r>
            <a:endParaRPr b="1" i="1" lang="en-US" sz="4000" spc="1" strike="noStrike">
              <a:solidFill>
                <a:srgbClr val="990000"/>
              </a:solidFill>
              <a:latin typeface="Arial"/>
              <a:ea typeface="Arial"/>
            </a:endParaRPr>
          </a:p>
          <a:p>
            <a:pPr/>
            <a:r>
              <a:rPr b="1" i="1" lang="en-US" sz="4000" spc="1" strike="noStrike">
                <a:solidFill>
                  <a:srgbClr val="990000"/>
                </a:solidFill>
                <a:latin typeface="Arial"/>
              </a:rPr>
              <a:t> </a:t>
            </a:r>
            <a:r>
              <a:rPr b="1" i="1" lang="en-US" sz="4000" spc="1" strike="noStrike">
                <a:solidFill>
                  <a:srgbClr val="990000"/>
                </a:solidFill>
                <a:latin typeface="Arial"/>
              </a:rPr>
              <a:t>активное участие!!!</a:t>
            </a:r>
            <a:endParaRPr b="1" i="1" lang="en-US" sz="4000" spc="1" strike="noStrike">
              <a:solidFill>
                <a:srgbClr val="990000"/>
              </a:solidFill>
              <a:latin typeface="Arial"/>
              <a:ea typeface="Arial"/>
            </a:endParaRPr>
          </a:p>
        </p:txBody>
      </p:sp>
      <p:sp>
        <p:nvSpPr>
          <p:cNvPr id="802" name="TextShape 2"/>
          <p:cNvSpPr txBox="1"/>
          <p:nvPr/>
        </p:nvSpPr>
        <p:spPr>
          <a:xfrm>
            <a:off x="1155600" y="277920"/>
            <a:ext cx="7531200" cy="11397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Конец игры</a:t>
            </a:r>
            <a:endParaRPr b="0" lang="en-US" sz="4400" spc="-1" strike="noStrike">
              <a:solidFill>
                <a:srgbClr val="ccecff"/>
              </a:solidFill>
              <a:latin typeface="Arial"/>
            </a:endParaRPr>
          </a:p>
        </p:txBody>
      </p:sp>
      <p:pic>
        <p:nvPicPr>
          <p:cNvPr id="803" name="Picture 5" descr="p79_comicbird"/>
          <p:cNvPicPr/>
          <p:nvPr/>
        </p:nvPicPr>
        <p:blipFill>
          <a:blip r:embed="rId1"/>
          <a:stretch/>
        </p:blipFill>
        <p:spPr>
          <a:xfrm>
            <a:off x="355680" y="243000"/>
            <a:ext cx="3987720" cy="211752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path="M -7.77778E-6 1.11111E-6 C -0.00903 0.09074 -0.01806 0.18148 0.00208 0.21944 C 0.02222 0.25741 0.08402 0.20278 0.12083 0.22778 C 0.15763 0.25278 0.17708 0.37037 0.22291 0.36944 C 0.26874 0.36852 0.34826 0.27778 0.39565 0.22222 C 0.44322 0.16666 0.45798 0.03842 0.50833 0.03611 C 0.55867 0.03379 0.65208 0.1787 0.69791 0.20833 C 0.74374 0.23796 0.79305 0.18796 0.78315 0.21389 C 0.7736 0.23981 0.71874 0.31342 0.63958 0.36389 C 0.56041 0.41435 0.35659 0.48148 0.30833 0.51666 C 0.26006 0.55185 0.30503 0.56342 0.34999 0.575">
                                      <p:cBhvr>
                                        <p:cTn id="34" dur="2000" fill="hold"/>
                                        <p:tgtEl>
                                          <p:spTgt spid="8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nodeType="withEffect" fill="hold" presetClass="emph" presetID="27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5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cc"/>
                                      </p:to>
                                    </p:animClr>
                                    <p:animClr clrSpc="rgb">
                                      <p:cBhvr>
                                        <p:cTn id="37" dur="25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647640" y="1625760"/>
            <a:ext cx="7848720" cy="155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Times New Roman"/>
              </a:rPr>
              <a:t>На какой сигнал могут двигаться машины?</a:t>
            </a:r>
            <a:endParaRPr b="1" lang="en-US" sz="4800" spc="-1" strike="noStrike">
              <a:solidFill>
                <a:srgbClr val="990000"/>
              </a:solidFill>
              <a:latin typeface="Arial"/>
            </a:endParaRPr>
          </a:p>
        </p:txBody>
      </p:sp>
      <p:sp>
        <p:nvSpPr>
          <p:cNvPr id="665" name="CustomShape 2"/>
          <p:cNvSpPr/>
          <p:nvPr/>
        </p:nvSpPr>
        <p:spPr>
          <a:xfrm>
            <a:off x="3385800" y="630360"/>
            <a:ext cx="1789920" cy="70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i="1" lang="tt-RU" sz="40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1" lang="en-US" sz="4000" spc="-1" strike="noStrike">
              <a:solidFill>
                <a:srgbClr val="990000"/>
              </a:solidFill>
              <a:latin typeface="Arial"/>
            </a:endParaRPr>
          </a:p>
        </p:txBody>
      </p:sp>
    </p:spTree>
  </p:cSld>
  <p:transition spd="med">
    <p:wheel spokes="8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1"/>
          <p:cNvSpPr txBox="1"/>
          <p:nvPr/>
        </p:nvSpPr>
        <p:spPr>
          <a:xfrm>
            <a:off x="888840" y="853920"/>
            <a:ext cx="7429680" cy="4019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</a:rPr>
              <a:t>На зелёный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67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68" name="Picture 5" descr="132938555003997"/>
          <p:cNvPicPr/>
          <p:nvPr/>
        </p:nvPicPr>
        <p:blipFill>
          <a:blip r:embed="rId1"/>
          <a:stretch/>
        </p:blipFill>
        <p:spPr>
          <a:xfrm>
            <a:off x="3152880" y="3216240"/>
            <a:ext cx="2289240" cy="29304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extShape 1"/>
          <p:cNvSpPr txBox="1"/>
          <p:nvPr/>
        </p:nvSpPr>
        <p:spPr>
          <a:xfrm>
            <a:off x="1739520" y="406440"/>
            <a:ext cx="5778360" cy="4927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33160" indent="-53316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Вопрос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 чем идет речь?  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Очень нужен он в пути,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Где дорогу перейти?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Он расскажет «что» и «как»,</a:t>
            </a:r>
            <a:endParaRPr b="0" lang="en-US" sz="32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899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Звать его - …</a:t>
            </a:r>
            <a:r>
              <a:rPr b="1" lang="tt-RU" sz="3600" spc="-1" strike="noStrike">
                <a:solidFill>
                  <a:srgbClr val="ffffff"/>
                </a:solidFill>
                <a:latin typeface="Times New Roman"/>
              </a:rPr>
              <a:t>?</a:t>
            </a:r>
            <a:endParaRPr b="0" lang="en-US" sz="3600" spc="-1" strike="noStrike">
              <a:solidFill>
                <a:srgbClr val="ffffff"/>
              </a:solidFill>
              <a:latin typeface="Verdana"/>
            </a:endParaRPr>
          </a:p>
          <a:p>
            <a:pPr marL="533160" indent="-533160" algn="ctr">
              <a:lnSpc>
                <a:spcPct val="100000"/>
              </a:lnSpc>
              <a:spcBef>
                <a:spcPts val="899"/>
              </a:spcBef>
            </a:pPr>
            <a:endParaRPr b="0" lang="en-US" sz="36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  <p:transition spd="med">
    <p:wheel spokes="8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304560" y="259920"/>
            <a:ext cx="8623080" cy="587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100000"/>
              </a:lnSpc>
              <a:spcBef>
                <a:spcPts val="1100"/>
              </a:spcBef>
            </a:pPr>
            <a:r>
              <a:rPr b="1" i="1" lang="tt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Ответ</a:t>
            </a: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1100"/>
              </a:spcBef>
            </a:pPr>
            <a:endParaRPr b="0" lang="en-US" sz="4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1349"/>
              </a:spcBef>
            </a:pPr>
            <a:r>
              <a:rPr b="1" lang="tt-RU" sz="5400" spc="-1" strike="noStrike">
                <a:solidFill>
                  <a:srgbClr val="ffffff"/>
                </a:solidFill>
                <a:latin typeface="Times New Roman"/>
              </a:rPr>
              <a:t>Дорожный знак</a:t>
            </a: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1349"/>
              </a:spcBef>
            </a:pPr>
            <a:endParaRPr b="0" lang="en-US" sz="5400" spc="-1" strike="noStrike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71" name="CustomShape 2"/>
          <p:cNvSpPr/>
          <p:nvPr/>
        </p:nvSpPr>
        <p:spPr>
          <a:xfrm>
            <a:off x="7962840" y="5772240"/>
            <a:ext cx="819360" cy="838080"/>
          </a:xfrm>
          <a:custGeom>
            <a:avLst/>
            <a:gdLst/>
            <a:ahLst/>
            <a:rect l="0" t="0" r="r" b="b"/>
            <a:pathLst>
              <a:path w="2278" h="2330">
                <a:moveTo>
                  <a:pt x="0" y="0"/>
                </a:moveTo>
                <a:lnTo>
                  <a:pt x="2277" y="0"/>
                </a:lnTo>
                <a:lnTo>
                  <a:pt x="2277" y="2329"/>
                </a:lnTo>
                <a:lnTo>
                  <a:pt x="0" y="2329"/>
                </a:lnTo>
                <a:lnTo>
                  <a:pt x="0" y="0"/>
                </a:lnTo>
                <a:moveTo>
                  <a:pt x="0" y="0"/>
                </a:moveTo>
                <a:lnTo>
                  <a:pt x="2277" y="0"/>
                </a:lnTo>
                <a:lnTo>
                  <a:pt x="2129" y="147"/>
                </a:lnTo>
                <a:lnTo>
                  <a:pt x="147" y="147"/>
                </a:lnTo>
                <a:lnTo>
                  <a:pt x="0" y="0"/>
                </a:lnTo>
                <a:moveTo>
                  <a:pt x="2277" y="0"/>
                </a:moveTo>
                <a:lnTo>
                  <a:pt x="2277" y="2329"/>
                </a:lnTo>
                <a:lnTo>
                  <a:pt x="2129" y="2181"/>
                </a:lnTo>
                <a:lnTo>
                  <a:pt x="2129" y="147"/>
                </a:lnTo>
                <a:lnTo>
                  <a:pt x="2277" y="0"/>
                </a:lnTo>
                <a:moveTo>
                  <a:pt x="2277" y="2329"/>
                </a:moveTo>
                <a:lnTo>
                  <a:pt x="0" y="2329"/>
                </a:lnTo>
                <a:lnTo>
                  <a:pt x="147" y="2181"/>
                </a:lnTo>
                <a:lnTo>
                  <a:pt x="2129" y="2181"/>
                </a:lnTo>
                <a:lnTo>
                  <a:pt x="2277" y="2329"/>
                </a:lnTo>
                <a:moveTo>
                  <a:pt x="0" y="2329"/>
                </a:moveTo>
                <a:lnTo>
                  <a:pt x="0" y="0"/>
                </a:lnTo>
                <a:lnTo>
                  <a:pt x="147" y="147"/>
                </a:lnTo>
                <a:lnTo>
                  <a:pt x="147" y="2181"/>
                </a:lnTo>
                <a:lnTo>
                  <a:pt x="0" y="2329"/>
                </a:lnTo>
                <a:moveTo>
                  <a:pt x="1138" y="430"/>
                </a:moveTo>
                <a:lnTo>
                  <a:pt x="1410" y="705"/>
                </a:ln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872" y="1164"/>
                </a:lnTo>
                <a:lnTo>
                  <a:pt x="1698" y="1164"/>
                </a:lnTo>
                <a:lnTo>
                  <a:pt x="1698" y="1922"/>
                </a:lnTo>
                <a:lnTo>
                  <a:pt x="578" y="1922"/>
                </a:lnTo>
                <a:lnTo>
                  <a:pt x="578" y="1164"/>
                </a:lnTo>
                <a:lnTo>
                  <a:pt x="404" y="1164"/>
                </a:lnTo>
                <a:lnTo>
                  <a:pt x="1138" y="430"/>
                </a:lnTo>
                <a:moveTo>
                  <a:pt x="1410" y="705"/>
                </a:moveTo>
                <a:lnTo>
                  <a:pt x="1410" y="522"/>
                </a:lnTo>
                <a:lnTo>
                  <a:pt x="1597" y="522"/>
                </a:lnTo>
                <a:lnTo>
                  <a:pt x="1597" y="892"/>
                </a:lnTo>
                <a:lnTo>
                  <a:pt x="1410" y="705"/>
                </a:lnTo>
                <a:moveTo>
                  <a:pt x="1041" y="1533"/>
                </a:moveTo>
                <a:lnTo>
                  <a:pt x="1235" y="1533"/>
                </a:lnTo>
                <a:lnTo>
                  <a:pt x="1235" y="1922"/>
                </a:lnTo>
                <a:lnTo>
                  <a:pt x="1698" y="1922"/>
                </a:lnTo>
                <a:lnTo>
                  <a:pt x="1698" y="1164"/>
                </a:lnTo>
                <a:lnTo>
                  <a:pt x="578" y="1164"/>
                </a:lnTo>
                <a:lnTo>
                  <a:pt x="578" y="1922"/>
                </a:lnTo>
                <a:lnTo>
                  <a:pt x="1041" y="1922"/>
                </a:lnTo>
                <a:lnTo>
                  <a:pt x="1041" y="1533"/>
                </a:lnTo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72" name="Picture 6" descr="thumb-big-420x305-ae87"/>
          <p:cNvPicPr/>
          <p:nvPr/>
        </p:nvPicPr>
        <p:blipFill>
          <a:blip r:embed="rId1"/>
          <a:stretch/>
        </p:blipFill>
        <p:spPr>
          <a:xfrm>
            <a:off x="2444760" y="3157560"/>
            <a:ext cx="4000320" cy="2905200"/>
          </a:xfrm>
          <a:prstGeom prst="rect">
            <a:avLst/>
          </a:prstGeom>
          <a:ln>
            <a:noFill/>
          </a:ln>
        </p:spPr>
      </p:pic>
    </p:spTree>
  </p:cSld>
  <p:transition spd="med"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2007-06-01T07:49:57Z</dcterms:created>
  <dc:creator>Сабинская средняя общеобразовательная</dc:creator>
  <dc:description/>
  <dc:language>en-US</dc:language>
  <cp:lastModifiedBy>Barykina</cp:lastModifiedBy>
  <dcterms:modified xsi:type="dcterms:W3CDTF">2016-10-10T08:38:01Z</dcterms:modified>
  <cp:revision>186</cp:revision>
  <dc:subject/>
  <dc:title>Мир информатики</dc:title>
</cp:coreProperties>
</file>