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333" r:id="rId2"/>
    <p:sldId id="341" r:id="rId3"/>
    <p:sldId id="362" r:id="rId4"/>
    <p:sldId id="368" r:id="rId5"/>
    <p:sldId id="356" r:id="rId6"/>
    <p:sldId id="347" r:id="rId7"/>
    <p:sldId id="369" r:id="rId8"/>
    <p:sldId id="339" r:id="rId9"/>
    <p:sldId id="342" r:id="rId10"/>
    <p:sldId id="348" r:id="rId11"/>
    <p:sldId id="343" r:id="rId12"/>
    <p:sldId id="349" r:id="rId13"/>
    <p:sldId id="358" r:id="rId14"/>
    <p:sldId id="364" r:id="rId15"/>
    <p:sldId id="351" r:id="rId16"/>
    <p:sldId id="365" r:id="rId17"/>
    <p:sldId id="354" r:id="rId18"/>
    <p:sldId id="311" r:id="rId19"/>
  </p:sldIdLst>
  <p:sldSz cx="12192000" cy="68580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8927" autoAdjust="0"/>
  </p:normalViewPr>
  <p:slideViewPr>
    <p:cSldViewPr snapToGrid="0">
      <p:cViewPr varScale="1">
        <p:scale>
          <a:sx n="112" d="100"/>
          <a:sy n="112" d="100"/>
        </p:scale>
        <p:origin x="6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919" cy="341064"/>
          </a:xfrm>
          <a:prstGeom prst="rect">
            <a:avLst/>
          </a:prstGeom>
        </p:spPr>
        <p:txBody>
          <a:bodyPr vert="horz" lIns="91000" tIns="45501" rIns="91000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000" tIns="45501" rIns="91000" bIns="45501" rtlCol="0"/>
          <a:lstStyle>
            <a:lvl1pPr algn="r">
              <a:defRPr sz="1200"/>
            </a:lvl1pPr>
          </a:lstStyle>
          <a:p>
            <a:fld id="{4B391795-1F9A-4A97-8A1D-C5D6CF13138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2919" cy="341063"/>
          </a:xfrm>
          <a:prstGeom prst="rect">
            <a:avLst/>
          </a:prstGeom>
        </p:spPr>
        <p:txBody>
          <a:bodyPr vert="horz" lIns="91000" tIns="45501" rIns="91000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96" y="6456613"/>
            <a:ext cx="4302919" cy="341063"/>
          </a:xfrm>
          <a:prstGeom prst="rect">
            <a:avLst/>
          </a:prstGeom>
        </p:spPr>
        <p:txBody>
          <a:bodyPr vert="horz" lIns="91000" tIns="45501" rIns="91000" bIns="45501" rtlCol="0" anchor="b"/>
          <a:lstStyle>
            <a:lvl1pPr algn="r">
              <a:defRPr sz="1200"/>
            </a:lvl1pPr>
          </a:lstStyle>
          <a:p>
            <a:fld id="{428CFD5D-AF5B-4468-8A11-42B2C977B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3702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0643"/>
          </a:xfrm>
          <a:prstGeom prst="rect">
            <a:avLst/>
          </a:prstGeom>
        </p:spPr>
        <p:txBody>
          <a:bodyPr vert="horz" lIns="91000" tIns="45501" rIns="91000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0643"/>
          </a:xfrm>
          <a:prstGeom prst="rect">
            <a:avLst/>
          </a:prstGeom>
        </p:spPr>
        <p:txBody>
          <a:bodyPr vert="horz" lIns="91000" tIns="45501" rIns="91000" bIns="45501" rtlCol="0"/>
          <a:lstStyle>
            <a:lvl1pPr algn="r">
              <a:defRPr sz="1200"/>
            </a:lvl1pPr>
          </a:lstStyle>
          <a:p>
            <a:fld id="{ED455962-CB60-4B8D-9343-391528E28BC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0" tIns="45501" rIns="91000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71911"/>
            <a:ext cx="7943850" cy="2676327"/>
          </a:xfrm>
          <a:prstGeom prst="rect">
            <a:avLst/>
          </a:prstGeom>
        </p:spPr>
        <p:txBody>
          <a:bodyPr vert="horz" lIns="91000" tIns="45501" rIns="91000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7033"/>
            <a:ext cx="4302919" cy="340643"/>
          </a:xfrm>
          <a:prstGeom prst="rect">
            <a:avLst/>
          </a:prstGeom>
        </p:spPr>
        <p:txBody>
          <a:bodyPr vert="horz" lIns="91000" tIns="45501" rIns="91000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96" y="6457033"/>
            <a:ext cx="4302919" cy="340643"/>
          </a:xfrm>
          <a:prstGeom prst="rect">
            <a:avLst/>
          </a:prstGeom>
        </p:spPr>
        <p:txBody>
          <a:bodyPr vert="horz" lIns="91000" tIns="45501" rIns="91000" bIns="45501" rtlCol="0" anchor="b"/>
          <a:lstStyle>
            <a:lvl1pPr algn="r">
              <a:defRPr sz="1200"/>
            </a:lvl1pPr>
          </a:lstStyle>
          <a:p>
            <a:fld id="{E157D74B-48E1-43A1-85A1-8781223B7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543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7D74B-48E1-43A1-85A1-8781223B76D5}" type="slidenum">
              <a:rPr lang="ru-RU" smtClean="0"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6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D74B-48E1-43A1-85A1-8781223B76D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8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Линия"/>
          <p:cNvSpPr/>
          <p:nvPr/>
        </p:nvSpPr>
        <p:spPr>
          <a:xfrm>
            <a:off x="381000" y="606425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14" name="Линия"/>
          <p:cNvSpPr/>
          <p:nvPr/>
        </p:nvSpPr>
        <p:spPr>
          <a:xfrm>
            <a:off x="381000" y="609600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15" name="Дата"/>
          <p:cNvSpPr txBox="1">
            <a:spLocks noGrp="1"/>
          </p:cNvSpPr>
          <p:nvPr>
            <p:ph type="body" sz="quarter" idx="21"/>
          </p:nvPr>
        </p:nvSpPr>
        <p:spPr>
          <a:xfrm>
            <a:off x="346334" y="6191985"/>
            <a:ext cx="11487151" cy="28725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200" i="1">
                <a:solidFill>
                  <a:srgbClr val="5C86B9"/>
                </a:solidFill>
              </a:defRPr>
            </a:lvl1pPr>
          </a:lstStyle>
          <a:p>
            <a:r>
              <a:t>Дата</a:t>
            </a:r>
          </a:p>
        </p:txBody>
      </p:sp>
      <p:sp>
        <p:nvSpPr>
          <p:cNvPr id="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4152900"/>
            <a:ext cx="11525250" cy="14795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36550" y="5626100"/>
            <a:ext cx="11525250" cy="355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1pPr>
            <a:lvl2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2pPr>
            <a:lvl3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3pPr>
            <a:lvl4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4pPr>
            <a:lvl5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81064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Изображен."/>
          <p:cNvSpPr>
            <a:spLocks noGrp="1"/>
          </p:cNvSpPr>
          <p:nvPr>
            <p:ph type="pic" idx="21"/>
          </p:nvPr>
        </p:nvSpPr>
        <p:spPr>
          <a:xfrm>
            <a:off x="0" y="-914400"/>
            <a:ext cx="12192000" cy="87079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28143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9468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Линия"/>
          <p:cNvSpPr/>
          <p:nvPr/>
        </p:nvSpPr>
        <p:spPr>
          <a:xfrm>
            <a:off x="381000" y="342265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9" name="Линия"/>
          <p:cNvSpPr/>
          <p:nvPr/>
        </p:nvSpPr>
        <p:spPr>
          <a:xfrm>
            <a:off x="381000" y="345440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1847850"/>
            <a:ext cx="11525250" cy="14795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6864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Сгруппировать"/>
          <p:cNvGrpSpPr/>
          <p:nvPr/>
        </p:nvGrpSpPr>
        <p:grpSpPr>
          <a:xfrm>
            <a:off x="336550" y="3708400"/>
            <a:ext cx="5454650" cy="31750"/>
            <a:chOff x="0" y="0"/>
            <a:chExt cx="10909299" cy="63500"/>
          </a:xfrm>
        </p:grpSpPr>
        <p:sp>
          <p:nvSpPr>
            <p:cNvPr id="48" name="Линия"/>
            <p:cNvSpPr/>
            <p:nvPr/>
          </p:nvSpPr>
          <p:spPr>
            <a:xfrm>
              <a:off x="0" y="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/>
            </a:p>
          </p:txBody>
        </p:sp>
        <p:sp>
          <p:nvSpPr>
            <p:cNvPr id="49" name="Линия"/>
            <p:cNvSpPr/>
            <p:nvPr/>
          </p:nvSpPr>
          <p:spPr>
            <a:xfrm>
              <a:off x="0" y="63500"/>
              <a:ext cx="10909300" cy="0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3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/>
            </a:p>
          </p:txBody>
        </p:sp>
      </p:grpSp>
      <p:sp>
        <p:nvSpPr>
          <p:cNvPr id="51" name="108177208_1914x1620.jpeg"/>
          <p:cNvSpPr>
            <a:spLocks noGrp="1"/>
          </p:cNvSpPr>
          <p:nvPr>
            <p:ph type="pic" idx="21"/>
          </p:nvPr>
        </p:nvSpPr>
        <p:spPr>
          <a:xfrm>
            <a:off x="5441950" y="0"/>
            <a:ext cx="81026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1358900"/>
            <a:ext cx="5454650" cy="227965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36550" y="3803650"/>
            <a:ext cx="5454650" cy="23685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1pPr>
            <a:lvl2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2pPr>
            <a:lvl3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3pPr>
            <a:lvl4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4pPr>
            <a:lvl5pPr marL="0" indent="0">
              <a:spcBef>
                <a:spcPts val="700"/>
              </a:spcBef>
              <a:buClrTx/>
              <a:buSzTx/>
              <a:buFontTx/>
              <a:buNone/>
              <a:defRPr sz="1600">
                <a:solidFill>
                  <a:srgbClr val="5C86B9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8433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3352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08294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Линия"/>
          <p:cNvSpPr/>
          <p:nvPr/>
        </p:nvSpPr>
        <p:spPr>
          <a:xfrm>
            <a:off x="381000" y="1803400"/>
            <a:ext cx="5334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79" name="Линия"/>
          <p:cNvSpPr/>
          <p:nvPr/>
        </p:nvSpPr>
        <p:spPr>
          <a:xfrm>
            <a:off x="381000" y="1841500"/>
            <a:ext cx="5334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80" name="82919805_1547x1977.jpg"/>
          <p:cNvSpPr>
            <a:spLocks noGrp="1"/>
          </p:cNvSpPr>
          <p:nvPr>
            <p:ph type="pic" idx="21"/>
          </p:nvPr>
        </p:nvSpPr>
        <p:spPr>
          <a:xfrm>
            <a:off x="5683250" y="-755650"/>
            <a:ext cx="6546850" cy="83665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311150"/>
            <a:ext cx="5454650" cy="1435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36550" y="2095500"/>
            <a:ext cx="5454650" cy="4445000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2650"/>
              </a:spcBef>
              <a:defRPr sz="2100"/>
            </a:lvl1pPr>
            <a:lvl2pPr marL="571500" indent="-285750">
              <a:spcBef>
                <a:spcPts val="2650"/>
              </a:spcBef>
              <a:defRPr sz="2100"/>
            </a:lvl2pPr>
            <a:lvl3pPr marL="857250" indent="-285750">
              <a:spcBef>
                <a:spcPts val="2650"/>
              </a:spcBef>
              <a:defRPr sz="2100"/>
            </a:lvl3pPr>
            <a:lvl4pPr marL="1143000" indent="-285750">
              <a:spcBef>
                <a:spcPts val="2650"/>
              </a:spcBef>
              <a:defRPr sz="2100"/>
            </a:lvl4pPr>
            <a:lvl5pPr marL="1428750" indent="-285750">
              <a:spcBef>
                <a:spcPts val="2650"/>
              </a:spcBef>
              <a:defRPr sz="21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3919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6550" y="311150"/>
            <a:ext cx="11525250" cy="62357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6119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82919805_1547x1977.jpg"/>
          <p:cNvSpPr>
            <a:spLocks noGrp="1"/>
          </p:cNvSpPr>
          <p:nvPr>
            <p:ph type="pic" sz="half" idx="21"/>
          </p:nvPr>
        </p:nvSpPr>
        <p:spPr>
          <a:xfrm>
            <a:off x="7880350" y="2497616"/>
            <a:ext cx="3702050" cy="4731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Изображен."/>
          <p:cNvSpPr>
            <a:spLocks noGrp="1"/>
          </p:cNvSpPr>
          <p:nvPr>
            <p:ph type="pic" sz="quarter" idx="22"/>
          </p:nvPr>
        </p:nvSpPr>
        <p:spPr>
          <a:xfrm>
            <a:off x="7791450" y="476250"/>
            <a:ext cx="3886200" cy="27749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108177208_1914x1620.jpeg"/>
          <p:cNvSpPr>
            <a:spLocks noGrp="1"/>
          </p:cNvSpPr>
          <p:nvPr>
            <p:ph type="pic" idx="23"/>
          </p:nvPr>
        </p:nvSpPr>
        <p:spPr>
          <a:xfrm>
            <a:off x="603250" y="244289"/>
            <a:ext cx="7086600" cy="5998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4716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«Введите цитату здесь»."/>
          <p:cNvSpPr txBox="1">
            <a:spLocks noGrp="1"/>
          </p:cNvSpPr>
          <p:nvPr>
            <p:ph type="body" sz="quarter" idx="21"/>
          </p:nvPr>
        </p:nvSpPr>
        <p:spPr>
          <a:xfrm>
            <a:off x="1193800" y="3031971"/>
            <a:ext cx="9810750" cy="42575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650"/>
              </a:spcBef>
              <a:buClrTx/>
              <a:buSzTx/>
              <a:buFontTx/>
              <a:buNone/>
              <a:defRPr sz="2100"/>
            </a:lvl1pPr>
          </a:lstStyle>
          <a:p>
            <a:r>
              <a:t>«Введите цитату здесь». </a:t>
            </a:r>
          </a:p>
        </p:txBody>
      </p:sp>
      <p:sp>
        <p:nvSpPr>
          <p:cNvPr id="109" name="— Иван Арсентьев"/>
          <p:cNvSpPr txBox="1">
            <a:spLocks noGrp="1"/>
          </p:cNvSpPr>
          <p:nvPr>
            <p:ph type="body" sz="quarter" idx="22"/>
          </p:nvPr>
        </p:nvSpPr>
        <p:spPr>
          <a:xfrm>
            <a:off x="1193800" y="4476750"/>
            <a:ext cx="9810750" cy="4257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850"/>
              </a:spcBef>
              <a:buClrTx/>
              <a:buSzTx/>
              <a:buFontTx/>
              <a:buNone/>
              <a:defRPr sz="2100" i="1">
                <a:solidFill>
                  <a:srgbClr val="5C86B9"/>
                </a:solidFill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17965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381000" y="180340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3" name="Линия"/>
          <p:cNvSpPr/>
          <p:nvPr/>
        </p:nvSpPr>
        <p:spPr>
          <a:xfrm>
            <a:off x="381000" y="1841500"/>
            <a:ext cx="11430000" cy="0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36550" y="311150"/>
            <a:ext cx="1152525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36550" y="2095500"/>
            <a:ext cx="11525250" cy="444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14150" y="6471241"/>
            <a:ext cx="274114" cy="2718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1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697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 dt="0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90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Baskerville"/>
        </a:defRPr>
      </a:lvl9pPr>
    </p:titleStyle>
    <p:bodyStyle>
      <a:lvl1pPr marL="3683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7366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1049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14732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18415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22098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25781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29464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3314700" marR="0" indent="-3683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26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70291362/entry/108366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Дата"/>
          <p:cNvSpPr txBox="1">
            <a:spLocks noGrp="1"/>
          </p:cNvSpPr>
          <p:nvPr>
            <p:ph type="body" sz="quarter" idx="21"/>
          </p:nvPr>
        </p:nvSpPr>
        <p:spPr>
          <a:xfrm>
            <a:off x="346334" y="6203269"/>
            <a:ext cx="11487151" cy="28725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17.02.2026 совещание с ПОУ (адаптированные ОП)</a:t>
            </a:r>
            <a:endParaRPr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5" name="Коснитесь дважды"/>
          <p:cNvSpPr txBox="1">
            <a:spLocks noGrp="1"/>
          </p:cNvSpPr>
          <p:nvPr>
            <p:ph type="title"/>
          </p:nvPr>
        </p:nvSpPr>
        <p:spPr>
          <a:xfrm>
            <a:off x="226423" y="1968137"/>
            <a:ext cx="11607063" cy="28136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r>
              <a:rPr lang="ru-RU" sz="3600" b="1" dirty="0">
                <a:latin typeface="Liberation Serif" panose="02020603050405020304" pitchFamily="18" charset="0"/>
              </a:rPr>
              <a:t/>
            </a:r>
            <a:br>
              <a:rPr lang="ru-RU" sz="3600" b="1" dirty="0">
                <a:latin typeface="Liberation Serif" panose="02020603050405020304" pitchFamily="18" charset="0"/>
              </a:rPr>
            </a:br>
            <a:endParaRPr sz="3600" b="1" dirty="0">
              <a:latin typeface="Liberation Serif" panose="02020603050405020304" pitchFamily="18" charset="0"/>
            </a:endParaRPr>
          </a:p>
        </p:txBody>
      </p:sp>
      <p:sp>
        <p:nvSpPr>
          <p:cNvPr id="136" name="Коснитесь дважды"/>
          <p:cNvSpPr txBox="1">
            <a:spLocks noGrp="1"/>
          </p:cNvSpPr>
          <p:nvPr>
            <p:ph type="body" sz="quarter" idx="1"/>
          </p:nvPr>
        </p:nvSpPr>
        <p:spPr>
          <a:xfrm>
            <a:off x="433850" y="5607501"/>
            <a:ext cx="11399635" cy="44270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Liberation Serif" panose="02020603050405020304" pitchFamily="18" charset="0"/>
              </a:rPr>
              <a:t>Елена Лельевна Перевозкина, начальник управления надзора и контроля в сфере </a:t>
            </a:r>
            <a:r>
              <a:rPr lang="ru-RU" sz="180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образования</a:t>
            </a:r>
            <a:endParaRPr lang="ru-RU" sz="1800" dirty="0">
              <a:solidFill>
                <a:srgbClr val="00000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378" y="2550345"/>
            <a:ext cx="11487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мерах по снижению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документационной нагрузки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образовательные организации в </a:t>
            </a:r>
            <a:r>
              <a:rPr lang="ru-RU" sz="32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с законодательством об образовании в Российской Федерации</a:t>
            </a:r>
            <a:endParaRPr lang="ru-RU" sz="3200" b="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4" y="357052"/>
            <a:ext cx="10121213" cy="13675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95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" y="311150"/>
            <a:ext cx="11525250" cy="13879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Задача 1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</a:rPr>
              <a:t>РАЗЪЯСНИТЕЛЬНАЯ РАБОТА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- до каждого педагога в МАХ !!!!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    На всех уровнях!!!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Liberation Serif" panose="02020603050405020304" pitchFamily="18" charset="0"/>
              </a:rPr>
              <a:t/>
            </a:r>
            <a:br>
              <a:rPr lang="ru-RU" b="1" dirty="0">
                <a:latin typeface="Liberation Serif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2243" y="853619"/>
            <a:ext cx="11551714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!!!!!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с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16 сентября 2025 г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.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работает чат для педагогов и руководителей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«Образование без бюрократии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в Свердловской области»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=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«горячая линия» Минобразования СО 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по вопросам документационной нагрузки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ПРОСИМ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в кратчайшие сроки</a:t>
            </a:r>
            <a:endParaRPr kumimoji="0" lang="ru-RU" sz="24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algn="ctr" defTabSz="825500" hangingPunct="0"/>
            <a:r>
              <a:rPr lang="ru-RU" sz="2400" b="1" dirty="0" smtClean="0">
                <a:solidFill>
                  <a:srgbClr val="0070C0"/>
                </a:solidFill>
                <a:latin typeface="Palatino"/>
                <a:ea typeface="Palatino"/>
                <a:cs typeface="Palatino"/>
                <a:sym typeface="Palatino"/>
              </a:rPr>
              <a:t>разместить </a:t>
            </a:r>
            <a:r>
              <a:rPr lang="en-US" sz="2400" b="1" dirty="0" err="1" smtClean="0">
                <a:solidFill>
                  <a:srgbClr val="0070C0"/>
                </a:solidFill>
                <a:latin typeface="Palatino"/>
                <a:ea typeface="Palatino"/>
                <a:cs typeface="Palatino"/>
                <a:sym typeface="Palatino"/>
              </a:rPr>
              <a:t>qr</a:t>
            </a:r>
            <a:r>
              <a:rPr lang="ru-RU" sz="2400" b="1" dirty="0" smtClean="0">
                <a:solidFill>
                  <a:srgbClr val="0070C0"/>
                </a:solidFill>
                <a:latin typeface="Palatino"/>
                <a:ea typeface="Palatino"/>
                <a:cs typeface="Palatino"/>
                <a:sym typeface="Palatino"/>
              </a:rPr>
              <a:t>-код  в учительских, методкабинетах</a:t>
            </a: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, довести информацию о чате через сайты ОО, чаты ОО, </a:t>
            </a:r>
            <a:r>
              <a:rPr lang="ru-RU" sz="2400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сообщества, </a:t>
            </a: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СМИ</a:t>
            </a:r>
            <a:r>
              <a:rPr lang="ru-RU" sz="2400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, иные </a:t>
            </a: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инф. ресурсы, методические службы, профсоюзы</a:t>
            </a:r>
            <a:endParaRPr lang="ru-RU" sz="24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94" y="2073666"/>
            <a:ext cx="2899906" cy="32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76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1"/>
            <a:ext cx="10992255" cy="158412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> Приведение в соответствие законодательству документов в ОО (к Приказу № 779) 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91" y="1752001"/>
            <a:ext cx="11316510" cy="4811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Должностные инструкции </a:t>
            </a:r>
            <a:r>
              <a:rPr kumimoji="0" lang="ru-RU" sz="4200" b="0" i="0" u="none" strike="noStrike" cap="none" spc="0" normalizeH="0" baseline="0" dirty="0" err="1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пед.работников</a:t>
            </a:r>
            <a:endParaRPr kumimoji="0" lang="ru-RU" sz="42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algn="just" defTabSz="825500" hangingPunct="0"/>
            <a:r>
              <a:rPr lang="ru-RU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!!!!!</a:t>
            </a:r>
            <a:r>
              <a:rPr lang="ru-RU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 старший воспитатель ДОУ – педагогический, а не руководящий </a:t>
            </a:r>
          </a:p>
          <a:p>
            <a:pPr algn="just" defTabSz="825500" hangingPunct="0"/>
            <a:r>
              <a:rPr lang="ru-RU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работник ОО по номенклатуре должностей</a:t>
            </a:r>
            <a:r>
              <a:rPr lang="ru-RU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!)</a:t>
            </a:r>
          </a:p>
          <a:p>
            <a:pPr algn="just" defTabSz="825500" hangingPunct="0"/>
            <a:endParaRPr lang="ru-RU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2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Трудовые договоры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Локальные акты ОО (об оплате труда)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2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Номенклатуру дел</a:t>
            </a:r>
            <a:r>
              <a:rPr kumimoji="0" lang="ru-RU" sz="4200" b="0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endParaRPr kumimoji="0" lang="ru-RU" sz="42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262154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868" y="324254"/>
            <a:ext cx="10992255" cy="121920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Итоги </a:t>
            </a:r>
            <a:r>
              <a:rPr lang="ru-RU" sz="3200" b="1" dirty="0" smtClean="0">
                <a:solidFill>
                  <a:srgbClr val="0070C0"/>
                </a:solidFill>
              </a:rPr>
              <a:t>КНМ без взаимодействия в </a:t>
            </a:r>
            <a:r>
              <a:rPr lang="ru-RU" sz="3200" b="1" dirty="0" smtClean="0">
                <a:solidFill>
                  <a:srgbClr val="0070C0"/>
                </a:solidFill>
              </a:rPr>
              <a:t>2025 году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2639" y="2091026"/>
            <a:ext cx="9717206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Всем ОО, получившим предостережения!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Устранить выявленные нарушения!!!!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Привести деятельность в соответствие статье 47, 273-ФЗ и Приказу № 779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1293943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03" y="246623"/>
            <a:ext cx="4747097" cy="661137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0018" y="372171"/>
            <a:ext cx="566207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КОММЕНТАРИИ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70C0"/>
                </a:solidFill>
                <a:latin typeface="Palatino"/>
                <a:ea typeface="Palatino"/>
                <a:cs typeface="Palatino"/>
                <a:sym typeface="Palatino"/>
              </a:rPr>
              <a:t>РОСПОТРЕБНАДЗОРА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40" y="1890215"/>
            <a:ext cx="6776916" cy="44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98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1"/>
            <a:ext cx="10992255" cy="158412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> реализация плана мероприятий в ОО* независимо от типа 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91" y="1059505"/>
            <a:ext cx="11316510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РЕАЛИЗАЦИЯ «ДОРОЖНОЙ КАРТЫ»!!!!!</a:t>
            </a:r>
          </a:p>
          <a:p>
            <a:endParaRPr lang="ru-RU" sz="1400" dirty="0"/>
          </a:p>
          <a:p>
            <a:r>
              <a:rPr lang="ru-RU" sz="1400" dirty="0" smtClean="0"/>
              <a:t>1</a:t>
            </a:r>
            <a:r>
              <a:rPr lang="ru-RU" sz="1400" dirty="0"/>
              <a:t>. Проведение педагогического совета по вопросу снижения документационной нагрузки педагогических работников в ОО.</a:t>
            </a:r>
          </a:p>
          <a:p>
            <a:r>
              <a:rPr lang="ru-RU" sz="1400" dirty="0"/>
              <a:t>2. </a:t>
            </a:r>
            <a:r>
              <a:rPr lang="ru-RU" sz="1400" dirty="0">
                <a:solidFill>
                  <a:srgbClr val="0070C0"/>
                </a:solidFill>
              </a:rPr>
              <a:t>Анализ нормативно-правовых актов, связанных с трудовой деятельностью </a:t>
            </a:r>
            <a:r>
              <a:rPr lang="ru-RU" sz="1400" dirty="0" smtClean="0">
                <a:solidFill>
                  <a:srgbClr val="0070C0"/>
                </a:solidFill>
              </a:rPr>
              <a:t>педагогического работника </a:t>
            </a:r>
            <a:r>
              <a:rPr lang="ru-RU" sz="1400" dirty="0">
                <a:solidFill>
                  <a:srgbClr val="0070C0"/>
                </a:solidFill>
              </a:rPr>
              <a:t>и их актуализация.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3. Актуализация и упорядочение перечня внутренних отчетных документов и мониторингов, требующих привлечение педагогов.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4. Внесение изменений в должностные инструкции с учетом положений Федерального закона «Об образовании в РФ», приказов </a:t>
            </a:r>
            <a:r>
              <a:rPr lang="ru-RU" sz="1400" dirty="0" err="1">
                <a:solidFill>
                  <a:srgbClr val="0070C0"/>
                </a:solidFill>
              </a:rPr>
              <a:t>Минпросвещения</a:t>
            </a:r>
            <a:r>
              <a:rPr lang="ru-RU" sz="1400" dirty="0">
                <a:solidFill>
                  <a:srgbClr val="0070C0"/>
                </a:solidFill>
              </a:rPr>
              <a:t> России и Минтруда России.</a:t>
            </a:r>
          </a:p>
          <a:p>
            <a:r>
              <a:rPr lang="ru-RU" sz="1400" dirty="0">
                <a:solidFill>
                  <a:srgbClr val="0070C0"/>
                </a:solidFill>
              </a:rPr>
              <a:t>5. Внесение изменений в локальные акты ОО (должностные </a:t>
            </a:r>
            <a:r>
              <a:rPr lang="ru-RU" sz="1400" dirty="0" smtClean="0">
                <a:solidFill>
                  <a:srgbClr val="0070C0"/>
                </a:solidFill>
              </a:rPr>
              <a:t>инструкции, Правила </a:t>
            </a:r>
            <a:r>
              <a:rPr lang="ru-RU" sz="1400" dirty="0">
                <a:solidFill>
                  <a:srgbClr val="0070C0"/>
                </a:solidFill>
              </a:rPr>
              <a:t>внутреннего </a:t>
            </a:r>
            <a:r>
              <a:rPr lang="ru-RU" sz="1400" dirty="0" smtClean="0">
                <a:solidFill>
                  <a:srgbClr val="0070C0"/>
                </a:solidFill>
              </a:rPr>
              <a:t>трудового распорядка</a:t>
            </a:r>
            <a:r>
              <a:rPr lang="ru-RU" sz="1400" dirty="0">
                <a:solidFill>
                  <a:srgbClr val="0070C0"/>
                </a:solidFill>
              </a:rPr>
              <a:t>, положение об оплате труда</a:t>
            </a:r>
            <a:r>
              <a:rPr lang="ru-RU" sz="1400" dirty="0" smtClean="0">
                <a:solidFill>
                  <a:srgbClr val="0070C0"/>
                </a:solidFill>
              </a:rPr>
              <a:t>, положение о </a:t>
            </a:r>
            <a:r>
              <a:rPr lang="ru-RU" sz="1400" dirty="0">
                <a:solidFill>
                  <a:srgbClr val="0070C0"/>
                </a:solidFill>
              </a:rPr>
              <a:t>разработке и реализации образовательной программы, положение о проведении педагогической диагностики и др.)</a:t>
            </a:r>
          </a:p>
          <a:p>
            <a:r>
              <a:rPr lang="ru-RU" sz="1400" dirty="0"/>
              <a:t>6. Исключение незапланированных поручений и обязанностей, не связанных </a:t>
            </a:r>
            <a:r>
              <a:rPr lang="ru-RU" sz="1400" dirty="0" smtClean="0"/>
              <a:t>с </a:t>
            </a:r>
            <a:r>
              <a:rPr lang="ru-RU" sz="1400" dirty="0"/>
              <a:t>непосредственным решением педагогических задач.</a:t>
            </a:r>
          </a:p>
          <a:p>
            <a:r>
              <a:rPr lang="ru-RU" sz="1400" dirty="0"/>
              <a:t>7. Внедрение информационных технологий для сбора отчетных данных и данных мониторингов. </a:t>
            </a:r>
          </a:p>
          <a:p>
            <a:r>
              <a:rPr lang="ru-RU" sz="1400" dirty="0"/>
              <a:t>8. Замещение документов, оформляемых на бумажном носителе, на электронную форму. </a:t>
            </a:r>
          </a:p>
          <a:p>
            <a:r>
              <a:rPr lang="ru-RU" sz="1400" dirty="0"/>
              <a:t>9. Исключение дублирования информации на электронном и бумажном носителе.</a:t>
            </a:r>
          </a:p>
          <a:p>
            <a:r>
              <a:rPr lang="ru-RU" sz="1400" dirty="0"/>
              <a:t>10. Правовое просвещение посредством размещения правовой информации в открытых и общедоступных информационных ресурсах образовательной организации, проведения заседания педагогического совета, индивидуальных консультаций, опросов.</a:t>
            </a:r>
          </a:p>
          <a:p>
            <a:r>
              <a:rPr lang="ru-RU" sz="1400" dirty="0"/>
              <a:t>11. Повышение квалификации в области применения информационных технологий для оформления содержания и результатов педагогической деятельности.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0070C0"/>
                </a:solidFill>
              </a:rPr>
              <a:t>*Рекомендации </a:t>
            </a:r>
            <a:r>
              <a:rPr lang="ru-RU" sz="1400" b="1" dirty="0" err="1" smtClean="0">
                <a:solidFill>
                  <a:srgbClr val="0070C0"/>
                </a:solidFill>
              </a:rPr>
              <a:t>Рособрнадзора</a:t>
            </a:r>
            <a:r>
              <a:rPr lang="ru-RU" sz="1400" b="1" dirty="0" smtClean="0">
                <a:solidFill>
                  <a:srgbClr val="0070C0"/>
                </a:solidFill>
              </a:rPr>
              <a:t> на совещании с субъектами РФ 07.08.2025, 13.11.2025</a:t>
            </a:r>
            <a:r>
              <a:rPr lang="ru-RU" sz="1400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Письмо </a:t>
            </a:r>
            <a:r>
              <a:rPr lang="ru-RU" sz="1400" b="1" dirty="0" err="1" smtClean="0">
                <a:solidFill>
                  <a:srgbClr val="0070C0"/>
                </a:solidFill>
              </a:rPr>
              <a:t>Рособрнадзора</a:t>
            </a:r>
            <a:r>
              <a:rPr lang="ru-RU" sz="1400" b="1" dirty="0" smtClean="0">
                <a:solidFill>
                  <a:srgbClr val="0070C0"/>
                </a:solidFill>
              </a:rPr>
              <a:t> Губернатору Свердловской области от 27.10.2025 № 01-182</a:t>
            </a:r>
            <a:r>
              <a:rPr lang="en-US" sz="1400" b="1" dirty="0" smtClean="0">
                <a:solidFill>
                  <a:srgbClr val="0070C0"/>
                </a:solidFill>
              </a:rPr>
              <a:t>/</a:t>
            </a:r>
            <a:r>
              <a:rPr lang="ru-RU" sz="1400" b="1" dirty="0" smtClean="0">
                <a:solidFill>
                  <a:srgbClr val="0070C0"/>
                </a:solidFill>
              </a:rPr>
              <a:t>11-01 </a:t>
            </a:r>
            <a:endParaRPr lang="ru-RU" sz="1400" b="1" dirty="0">
              <a:solidFill>
                <a:srgbClr val="0070C0"/>
              </a:solidFill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357778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19" y="447472"/>
            <a:ext cx="10992255" cy="7911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> Министерство образования в 2026 году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9302" y="802515"/>
            <a:ext cx="10874848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Ответы на вопросы </a:t>
            </a: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в чате «Образование без бюрократии в Свердловской области» в МАХ. </a:t>
            </a: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Palatino"/>
                <a:ea typeface="Palatino"/>
                <a:cs typeface="Palatino"/>
                <a:sym typeface="Palatino"/>
              </a:rPr>
              <a:t>Ответы на вопросы, поступившие в чат-бот «Помощник </a:t>
            </a:r>
            <a:r>
              <a:rPr lang="ru-RU" sz="3200" b="1" dirty="0" err="1" smtClean="0">
                <a:solidFill>
                  <a:srgbClr val="002060"/>
                </a:solidFill>
                <a:latin typeface="Palatino"/>
                <a:ea typeface="Palatino"/>
                <a:cs typeface="Palatino"/>
                <a:sym typeface="Palatino"/>
              </a:rPr>
              <a:t>Рособрнадзора</a:t>
            </a:r>
            <a:r>
              <a:rPr lang="ru-RU" sz="3200" b="1" dirty="0" smtClean="0">
                <a:solidFill>
                  <a:srgbClr val="002060"/>
                </a:solidFill>
                <a:latin typeface="Palatino"/>
                <a:ea typeface="Palatino"/>
                <a:cs typeface="Palatino"/>
                <a:sym typeface="Palatino"/>
              </a:rPr>
              <a:t>»</a:t>
            </a: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Palatino"/>
                <a:ea typeface="Palatino"/>
                <a:cs typeface="Palatino"/>
                <a:sym typeface="Palatino"/>
              </a:rPr>
              <a:t>       (раз в месяц) </a:t>
            </a: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3. Опросы педагогических и руководящих работников по </a:t>
            </a:r>
            <a:r>
              <a:rPr kumimoji="0" lang="ru-RU" sz="3200" b="1" i="0" u="none" strike="noStrike" cap="none" spc="0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докнагрузке</a:t>
            </a: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endParaRPr kumimoji="0" lang="ru-RU" sz="3200" b="1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R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(</a:t>
            </a: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раз в месяц – итоги в мах)</a:t>
            </a: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ru-RU" sz="20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   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011805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86" y="187066"/>
            <a:ext cx="11302864" cy="11880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Задача </a:t>
            </a:r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использовать и доводить до педагогов ресурсы  Министерства образования Свердловской области</a:t>
            </a:r>
            <a:endParaRPr lang="ru-RU" sz="21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73523" y="3775535"/>
            <a:ext cx="57250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just" defTabSz="619137" hangingPunct="0"/>
            <a:endParaRPr lang="ru-RU" sz="1050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defTabSz="619137" hangingPunct="0"/>
            <a:endParaRPr lang="ru-RU" sz="1050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919" y="1944508"/>
            <a:ext cx="3549031" cy="15850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37" hangingPunct="0"/>
            <a:r>
              <a:rPr lang="ru-RU" sz="1400" b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«горячая линия» </a:t>
            </a:r>
            <a:r>
              <a:rPr lang="ru-RU" sz="1400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по вопросам снижения </a:t>
            </a:r>
            <a:r>
              <a:rPr lang="ru-RU" sz="1400" b="1" dirty="0" err="1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бюрнагрузки</a:t>
            </a:r>
            <a:endParaRPr lang="ru-RU" sz="14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ctr" defTabSz="619137" hangingPunct="0"/>
            <a:r>
              <a:rPr lang="ru-RU" altLang="ru-RU" sz="1400" b="1" dirty="0">
                <a:solidFill>
                  <a:srgbClr val="333333"/>
                </a:solidFill>
                <a:latin typeface="Golos"/>
              </a:rPr>
              <a:t>+7 (343) 312-00-04 (доб. 085) </a:t>
            </a:r>
          </a:p>
          <a:p>
            <a:pPr algn="ctr" defTabSz="619137" hangingPunct="0"/>
            <a:r>
              <a:rPr lang="ru-RU" altLang="ru-RU" sz="1400" b="1" dirty="0">
                <a:solidFill>
                  <a:srgbClr val="333333"/>
                </a:solidFill>
                <a:latin typeface="Golos"/>
              </a:rPr>
              <a:t>Шуняева Наталья Владимировна </a:t>
            </a:r>
          </a:p>
          <a:p>
            <a:pPr algn="ctr" defTabSz="619137" hangingPunct="0"/>
            <a:r>
              <a:rPr lang="ru-RU" altLang="ru-RU" sz="1400" b="1" dirty="0">
                <a:solidFill>
                  <a:srgbClr val="333333"/>
                </a:solidFill>
                <a:latin typeface="Golos"/>
              </a:rPr>
              <a:t>+7 (343) 312-00-04 </a:t>
            </a:r>
            <a:endParaRPr lang="ru-RU" altLang="ru-RU" sz="1400" b="1" dirty="0" smtClean="0">
              <a:solidFill>
                <a:srgbClr val="333333"/>
              </a:solidFill>
              <a:latin typeface="Golos"/>
            </a:endParaRPr>
          </a:p>
          <a:p>
            <a:pPr algn="ctr" defTabSz="619137" hangingPunct="0"/>
            <a:r>
              <a:rPr lang="ru-RU" altLang="ru-RU" sz="1400" b="1" dirty="0" smtClean="0">
                <a:solidFill>
                  <a:srgbClr val="333333"/>
                </a:solidFill>
                <a:latin typeface="Golos"/>
              </a:rPr>
              <a:t>(</a:t>
            </a:r>
            <a:r>
              <a:rPr lang="ru-RU" altLang="ru-RU" sz="1400" b="1" dirty="0">
                <a:solidFill>
                  <a:srgbClr val="333333"/>
                </a:solidFill>
                <a:latin typeface="Golos"/>
              </a:rPr>
              <a:t>доб. 080</a:t>
            </a:r>
            <a:r>
              <a:rPr lang="ru-RU" altLang="ru-RU" sz="1400" b="1" dirty="0" smtClean="0">
                <a:solidFill>
                  <a:srgbClr val="333333"/>
                </a:solidFill>
                <a:latin typeface="Golos"/>
              </a:rPr>
              <a:t>)</a:t>
            </a:r>
          </a:p>
          <a:p>
            <a:pPr algn="ctr" defTabSz="619137" hangingPunct="0"/>
            <a:r>
              <a:rPr lang="ru-RU" altLang="ru-RU" sz="1400" b="1" dirty="0">
                <a:solidFill>
                  <a:srgbClr val="333333"/>
                </a:solidFill>
                <a:latin typeface="Golos"/>
              </a:rPr>
              <a:t> Сокольская Наталья Ивановна</a:t>
            </a:r>
            <a:endParaRPr lang="ru-RU" sz="14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8720" y="3015615"/>
            <a:ext cx="1945531" cy="561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37" hangingPunct="0"/>
            <a:endParaRPr lang="ru-RU" sz="3150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520" y="1914280"/>
            <a:ext cx="1328177" cy="1364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2964" y="2247415"/>
            <a:ext cx="1339924" cy="561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37" hangingPunct="0"/>
            <a:r>
              <a:rPr lang="ru-RU" sz="1050" b="1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Чат-бот «Помощник Рособрнадзора»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768" y="1901549"/>
            <a:ext cx="1198934" cy="1274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785" y="5021421"/>
            <a:ext cx="2871893" cy="1680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06322" y="3203426"/>
            <a:ext cx="2444885" cy="723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37" hangingPunct="0"/>
            <a:r>
              <a:rPr lang="ru-RU" sz="1400" dirty="0" err="1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Телеграм</a:t>
            </a:r>
            <a:r>
              <a:rPr lang="ru-RU" sz="1400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-канал Управления надзора и контроля в сфере образования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1287" y="4869851"/>
            <a:ext cx="3683540" cy="1369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37" hangingPunct="0"/>
            <a:r>
              <a:rPr lang="ru-RU" sz="1400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Сайт Министерства образования СО</a:t>
            </a:r>
            <a:r>
              <a:rPr lang="en-US" sz="1400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:</a:t>
            </a:r>
            <a:r>
              <a:rPr lang="ru-RU" sz="1400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 главная страница.</a:t>
            </a:r>
          </a:p>
          <a:p>
            <a:pPr algn="ctr" defTabSz="619137" hangingPunct="0"/>
            <a:r>
              <a:rPr lang="ru-RU" sz="1400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Через этот баннер переход к списку </a:t>
            </a:r>
            <a:r>
              <a:rPr lang="ru-RU" sz="1400" b="1" i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муниципальных «горячих линий», </a:t>
            </a:r>
            <a:r>
              <a:rPr lang="ru-RU" sz="1400" dirty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Приказу № 779 и др. </a:t>
            </a:r>
            <a:r>
              <a:rPr lang="ru-RU" sz="14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информации, </a:t>
            </a:r>
          </a:p>
          <a:p>
            <a:pPr algn="ctr" defTabSz="619137" hangingPunct="0"/>
            <a:r>
              <a:rPr lang="ru-RU" sz="1400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опросу </a:t>
            </a:r>
            <a:r>
              <a:rPr lang="ru-RU" sz="1400" dirty="0" err="1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педработников</a:t>
            </a:r>
            <a:endParaRPr lang="en-US" sz="1400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0359" y="4809788"/>
            <a:ext cx="4689435" cy="1523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37" hangingPunct="0"/>
            <a:r>
              <a:rPr lang="ru-RU" sz="1600" b="1" dirty="0">
                <a:latin typeface="Liberation Serif" panose="02020603050405020304" pitchFamily="18" charset="0"/>
              </a:rPr>
              <a:t>Каждый понедельник по телефону – </a:t>
            </a:r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консультации</a:t>
            </a:r>
            <a:r>
              <a:rPr lang="ru-RU" sz="1600" b="1" dirty="0">
                <a:latin typeface="Liberation Serif" panose="02020603050405020304" pitchFamily="18" charset="0"/>
              </a:rPr>
              <a:t> по обязательным требованиям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 algn="ctr" defTabSz="619137" hangingPunct="0"/>
            <a:r>
              <a:rPr lang="ru-RU" sz="1600" b="1" dirty="0" smtClean="0">
                <a:latin typeface="Liberation Serif" panose="02020603050405020304" pitchFamily="18" charset="0"/>
              </a:rPr>
              <a:t>(</a:t>
            </a:r>
            <a:r>
              <a:rPr lang="ru-RU" sz="1600" b="1" dirty="0">
                <a:latin typeface="Liberation Serif" panose="02020603050405020304" pitchFamily="18" charset="0"/>
              </a:rPr>
              <a:t>в том числе по Приказу № 779)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 algn="ctr" defTabSz="619137" hangingPunct="0"/>
            <a:r>
              <a:rPr lang="ru-RU" sz="1600" b="1" dirty="0" smtClean="0">
                <a:latin typeface="Liberation Serif" panose="02020603050405020304" pitchFamily="18" charset="0"/>
              </a:rPr>
              <a:t>(</a:t>
            </a:r>
            <a:r>
              <a:rPr lang="ru-RU" sz="1600" b="1" u="sng" dirty="0">
                <a:latin typeface="Liberation Serif" panose="02020603050405020304" pitchFamily="18" charset="0"/>
              </a:rPr>
              <a:t>телефоны отдела контроля и надзора </a:t>
            </a:r>
            <a:r>
              <a:rPr lang="ru-RU" sz="1600" b="1" dirty="0">
                <a:latin typeface="Liberation Serif" panose="02020603050405020304" pitchFamily="18" charset="0"/>
              </a:rPr>
              <a:t>с 14 до 17 часов), очный прием – </a:t>
            </a:r>
            <a:r>
              <a:rPr lang="en-US" sz="1600" b="1" dirty="0" smtClean="0">
                <a:latin typeface="Liberation Serif" panose="02020603050405020304" pitchFamily="18" charset="0"/>
              </a:rPr>
              <a:t>IV</a:t>
            </a:r>
            <a:r>
              <a:rPr lang="ru-RU" sz="1600" b="1" dirty="0" smtClean="0">
                <a:latin typeface="Liberation Serif" panose="02020603050405020304" pitchFamily="18" charset="0"/>
              </a:rPr>
              <a:t> </a:t>
            </a:r>
            <a:r>
              <a:rPr lang="ru-RU" sz="1600" b="1" dirty="0">
                <a:latin typeface="Liberation Serif" panose="02020603050405020304" pitchFamily="18" charset="0"/>
              </a:rPr>
              <a:t>пятница месяца с 14-00</a:t>
            </a:r>
            <a:r>
              <a:rPr lang="ru-RU" sz="1400" dirty="0">
                <a:latin typeface="Liberation Serif" panose="02020603050405020304" pitchFamily="18" charset="0"/>
              </a:rPr>
              <a:t>.</a:t>
            </a:r>
          </a:p>
          <a:p>
            <a:pPr algn="ctr" defTabSz="619137" hangingPunct="0"/>
            <a:endParaRPr lang="ru-RU" sz="1400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785" y="1696556"/>
            <a:ext cx="2410466" cy="27390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000" y="1293927"/>
            <a:ext cx="1162455" cy="5616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37" hangingPunct="0"/>
            <a:r>
              <a:rPr lang="ru-RU" sz="3150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!!!!!!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7688" y="4487646"/>
            <a:ext cx="3384086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b="1" dirty="0" smtClean="0"/>
              <a:t>4107</a:t>
            </a:r>
            <a:r>
              <a:rPr lang="ru-RU" sz="1286" dirty="0" smtClean="0"/>
              <a:t> </a:t>
            </a:r>
            <a:r>
              <a:rPr lang="ru-RU" sz="1286" dirty="0"/>
              <a:t>подписчиков на </a:t>
            </a:r>
            <a:r>
              <a:rPr lang="ru-RU" sz="1286" dirty="0" smtClean="0"/>
              <a:t>16.02.2026</a:t>
            </a:r>
            <a:endParaRPr lang="ru-RU" sz="1286" dirty="0"/>
          </a:p>
        </p:txBody>
      </p:sp>
      <p:sp>
        <p:nvSpPr>
          <p:cNvPr id="17" name="TextBox 16"/>
          <p:cNvSpPr txBox="1"/>
          <p:nvPr/>
        </p:nvSpPr>
        <p:spPr>
          <a:xfrm>
            <a:off x="6756505" y="3216135"/>
            <a:ext cx="2296804" cy="108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/>
              <a:t>Обратились </a:t>
            </a:r>
            <a:r>
              <a:rPr lang="ru-RU" sz="1286" b="1" dirty="0" smtClean="0">
                <a:solidFill>
                  <a:srgbClr val="002060"/>
                </a:solidFill>
              </a:rPr>
              <a:t>416</a:t>
            </a:r>
            <a:r>
              <a:rPr lang="ru-RU" sz="1286" dirty="0" smtClean="0"/>
              <a:t> педагогов в 2025 году (оценка 4,8 из 5 баллов), за </a:t>
            </a:r>
            <a:r>
              <a:rPr lang="ru-RU" sz="1286" dirty="0" smtClean="0"/>
              <a:t>2026 </a:t>
            </a:r>
            <a:r>
              <a:rPr lang="ru-RU" sz="1286" dirty="0" smtClean="0"/>
              <a:t>– </a:t>
            </a:r>
            <a:r>
              <a:rPr lang="ru-RU" sz="1286" dirty="0" smtClean="0"/>
              <a:t>27 педагогов</a:t>
            </a:r>
            <a:r>
              <a:rPr lang="ru-RU" sz="1286" dirty="0" smtClean="0"/>
              <a:t>, оценка 5 баллов на </a:t>
            </a:r>
            <a:r>
              <a:rPr lang="ru-RU" sz="1286" dirty="0"/>
              <a:t>(на 16.02.2026) </a:t>
            </a:r>
            <a:endParaRPr lang="ru-RU" sz="1286" dirty="0"/>
          </a:p>
        </p:txBody>
      </p:sp>
      <p:sp>
        <p:nvSpPr>
          <p:cNvPr id="18" name="TextBox 17"/>
          <p:cNvSpPr txBox="1"/>
          <p:nvPr/>
        </p:nvSpPr>
        <p:spPr>
          <a:xfrm>
            <a:off x="9306323" y="3984921"/>
            <a:ext cx="2792418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b="1" dirty="0" smtClean="0">
                <a:solidFill>
                  <a:srgbClr val="FF0000"/>
                </a:solidFill>
              </a:rPr>
              <a:t>4112</a:t>
            </a:r>
            <a:r>
              <a:rPr lang="ru-RU" sz="1286" dirty="0" smtClean="0"/>
              <a:t> </a:t>
            </a:r>
            <a:r>
              <a:rPr lang="ru-RU" sz="1286" dirty="0" smtClean="0"/>
              <a:t>подписчиков на </a:t>
            </a:r>
            <a:r>
              <a:rPr lang="ru-RU" sz="1286" dirty="0" smtClean="0"/>
              <a:t>16.02.2026</a:t>
            </a:r>
            <a:endParaRPr lang="ru-RU" sz="1286" dirty="0"/>
          </a:p>
        </p:txBody>
      </p:sp>
    </p:spTree>
    <p:extLst>
      <p:ext uri="{BB962C8B-B14F-4D97-AF65-F5344CB8AC3E}">
        <p14:creationId xmlns:p14="http://schemas.microsoft.com/office/powerpoint/2010/main" val="36240483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Опрос для педагогов с 21.01. 2026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(МО СО и ИРО)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(есть в МАХ «Образование без бюрократии»)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1" y="2075597"/>
            <a:ext cx="4299816" cy="42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25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Благодарим за внимание!</a:t>
            </a:r>
            <a:endParaRPr lang="ru-RU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>
              <a:latin typeface="Liberation Serif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029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" y="311150"/>
            <a:ext cx="11525250" cy="1301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Законодательство о снижении документационной нагрузки на педагогических работников (ДОУ, школы, СПО)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Liberation Serif" panose="02020603050405020304" pitchFamily="18" charset="0"/>
              </a:rPr>
              <a:t/>
            </a:r>
            <a:br>
              <a:rPr lang="ru-RU" b="1" dirty="0">
                <a:latin typeface="Liberation Serif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107" y="2219671"/>
            <a:ext cx="11413788" cy="428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 hangingPunct="0"/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Федеральный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 от 29 декабря 2012 г. N 273-ФЗ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образовании в Российской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Федерации»</a:t>
            </a:r>
            <a:r>
              <a:rPr lang="en-US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 defTabSz="825500" hangingPunct="0"/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СТАТЬЯ 47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(ЧАСТИ 6, 6.1,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6.2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, 9), СТАТЬЯ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29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 (ЧАСТЬ 4)</a:t>
            </a:r>
          </a:p>
          <a:p>
            <a:pPr algn="just" defTabSz="825500" hangingPunct="0"/>
            <a:endParaRPr lang="ru-RU" sz="2000" b="1" dirty="0">
              <a:solidFill>
                <a:srgbClr val="324863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  <a:sym typeface="Palatino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 Приказ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просвещения РФ от 06.11.2024 № 779 «Об утверждении перечня документов, подготовка которой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образования» </a:t>
            </a:r>
            <a:r>
              <a:rPr lang="ru-RU" sz="20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(вступил в силу 1 марта 2025 года)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(далее – Приказ № 779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ru-RU" sz="2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Разъяснения</a:t>
            </a:r>
            <a:r>
              <a:rPr lang="en-US" sz="20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endParaRPr lang="ru-RU" sz="2000" b="1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3. Письмо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просвещения Российской Федерации от 11.06.2025 № 03-1227 «О направлении разъяснений» (Разъяснения положений Приказа № 779)</a:t>
            </a:r>
          </a:p>
          <a:p>
            <a:pPr algn="just" defTabSz="825500" hangingPunct="0"/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311908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" y="311150"/>
            <a:ext cx="11525250" cy="1301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Законодательство о снижении документационной нагрузки на педагогических работников (ДОУ, </a:t>
            </a:r>
            <a:r>
              <a:rPr lang="ru-RU" sz="2800" b="1" dirty="0" smtClean="0">
                <a:solidFill>
                  <a:srgbClr val="0070C0"/>
                </a:solidFill>
              </a:rPr>
              <a:t>школы) </a:t>
            </a:r>
            <a:r>
              <a:rPr lang="ru-RU" sz="2800" b="1" dirty="0" smtClean="0">
                <a:solidFill>
                  <a:srgbClr val="FF0000"/>
                </a:solidFill>
              </a:rPr>
              <a:t>ПРИКАЗ № 779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Liberation Serif" panose="02020603050405020304" pitchFamily="18" charset="0"/>
              </a:rPr>
              <a:t/>
            </a:r>
            <a:br>
              <a:rPr lang="ru-RU" b="1" dirty="0">
                <a:latin typeface="Liberation Serif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6630" y="2061446"/>
            <a:ext cx="11413788" cy="8781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</a:t>
            </a:r>
            <a:r>
              <a:rPr lang="ru-RU" sz="1400" b="1" dirty="0"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просвещения РФ от 06.11.2024 № 779 «Об утверждении перечня документов, подготовка которой осуществляется </a:t>
            </a:r>
            <a:r>
              <a:rPr lang="ru-RU" sz="1400" b="1" dirty="0">
                <a:solidFill>
                  <a:srgbClr val="FF0000"/>
                </a:solidFill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педагогическими </a:t>
            </a:r>
            <a:r>
              <a:rPr lang="ru-RU" sz="1400" b="1" dirty="0"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работниками </a:t>
            </a:r>
            <a:r>
              <a:rPr lang="ru-RU" sz="1400" b="1" u="sng" dirty="0">
                <a:solidFill>
                  <a:srgbClr val="FF0000"/>
                </a:solidFill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при реализации </a:t>
            </a:r>
            <a:r>
              <a:rPr lang="ru-RU" sz="1400" b="1" dirty="0"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основных общеобразовательных программ, образовательных программ среднего профессионального образования</a:t>
            </a:r>
            <a:r>
              <a:rPr lang="ru-RU" sz="1400" b="1" dirty="0" smtClean="0"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». </a:t>
            </a:r>
            <a:r>
              <a:rPr lang="ru-RU" sz="1400" b="1" dirty="0" smtClean="0">
                <a:solidFill>
                  <a:srgbClr val="FF0000"/>
                </a:solidFill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ЭТО должно быть в должностной инструкции</a:t>
            </a:r>
            <a:r>
              <a:rPr lang="en-US" sz="1400" b="1" dirty="0" smtClean="0">
                <a:solidFill>
                  <a:srgbClr val="FF0000"/>
                </a:solidFill>
                <a:latin typeface="Liberation She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Liberation She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630" y="2984104"/>
            <a:ext cx="2603770" cy="3241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ru-RU" sz="1600" b="1" dirty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ДОУ </a:t>
            </a:r>
            <a:endParaRPr lang="ru-RU" sz="1600" b="1" dirty="0" smtClean="0">
              <a:solidFill>
                <a:srgbClr val="324863"/>
              </a:solidFill>
              <a:latin typeface="Liberation She"/>
              <a:ea typeface="Palatino"/>
              <a:cs typeface="Palatino"/>
              <a:sym typeface="Palatino"/>
            </a:endParaRPr>
          </a:p>
          <a:p>
            <a:pPr algn="just" defTabSz="825500" hangingPunct="0"/>
            <a:r>
              <a:rPr lang="ru-RU" sz="1600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воспитатели </a:t>
            </a:r>
            <a:r>
              <a:rPr lang="ru-RU" sz="1600" dirty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(старшие </a:t>
            </a:r>
            <a:r>
              <a:rPr lang="ru-RU" sz="1600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воспитатели) при реализации программы дошкольного образования</a:t>
            </a:r>
            <a:r>
              <a:rPr lang="en-US" sz="1600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 </a:t>
            </a:r>
            <a:endParaRPr lang="ru-RU" sz="1600" dirty="0" smtClean="0">
              <a:solidFill>
                <a:srgbClr val="324863"/>
              </a:solidFill>
              <a:latin typeface="Liberation She"/>
              <a:ea typeface="Palatino"/>
              <a:cs typeface="Palatino"/>
              <a:sym typeface="Palatino"/>
            </a:endParaRPr>
          </a:p>
          <a:p>
            <a:pPr algn="ctr" defTabSz="825500" hangingPunct="0"/>
            <a:endParaRPr lang="ru-RU" sz="1600" dirty="0" smtClean="0">
              <a:solidFill>
                <a:srgbClr val="324863"/>
              </a:solidFill>
              <a:latin typeface="Liberation She"/>
              <a:ea typeface="Palatino"/>
              <a:cs typeface="Palatino"/>
              <a:sym typeface="Palatino"/>
            </a:endParaRPr>
          </a:p>
          <a:p>
            <a:pPr marL="171450" indent="-171450" algn="just" defTabSz="825500" hangingPunct="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КТП </a:t>
            </a:r>
            <a:r>
              <a:rPr lang="ru-RU" sz="1600" dirty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и </a:t>
            </a:r>
            <a:endParaRPr lang="ru-RU" sz="1600" dirty="0" smtClean="0">
              <a:solidFill>
                <a:srgbClr val="324863"/>
              </a:solidFill>
              <a:latin typeface="Liberation She"/>
              <a:ea typeface="Palatino"/>
              <a:cs typeface="Palatino"/>
              <a:sym typeface="Palatino"/>
            </a:endParaRPr>
          </a:p>
          <a:p>
            <a:pPr marL="171450" indent="-171450" algn="just" defTabSz="825500" hangingPunct="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журнал посещаемости</a:t>
            </a:r>
          </a:p>
          <a:p>
            <a:pPr algn="just" defTabSz="825500" hangingPunct="0"/>
            <a:endParaRPr lang="ru-RU" sz="1600" dirty="0" smtClean="0">
              <a:solidFill>
                <a:srgbClr val="324863"/>
              </a:solidFill>
              <a:latin typeface="Liberation She"/>
              <a:ea typeface="Palatino"/>
              <a:cs typeface="Palatino"/>
              <a:sym typeface="Palatino"/>
            </a:endParaRPr>
          </a:p>
          <a:p>
            <a:pPr algn="just" defTabSz="825500" hangingPunct="0"/>
            <a:r>
              <a:rPr lang="ru-RU" sz="1600" b="1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ИТОГО</a:t>
            </a:r>
          </a:p>
          <a:p>
            <a:pPr algn="just" defTabSz="825500" hangingPunct="0"/>
            <a:r>
              <a:rPr lang="ru-RU" sz="1600" b="1" dirty="0" smtClean="0">
                <a:solidFill>
                  <a:srgbClr val="FF0000"/>
                </a:solidFill>
                <a:latin typeface="Liberation She"/>
                <a:ea typeface="Palatino"/>
                <a:cs typeface="Palatino"/>
                <a:sym typeface="Palatino"/>
              </a:rPr>
              <a:t>2</a:t>
            </a:r>
            <a:r>
              <a:rPr lang="ru-RU" sz="1600" b="1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 обязательных документа</a:t>
            </a:r>
            <a:endParaRPr lang="ru-RU" sz="1600" b="1" dirty="0">
              <a:solidFill>
                <a:srgbClr val="324863"/>
              </a:solidFill>
              <a:latin typeface="Liberation She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7725" y="2968716"/>
            <a:ext cx="7997588" cy="3272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 hangingPunct="0"/>
            <a:r>
              <a:rPr lang="ru-RU" sz="1600" b="1" dirty="0">
                <a:latin typeface="Liberation She"/>
              </a:rPr>
              <a:t>ШКОЛЫ</a:t>
            </a:r>
            <a:r>
              <a:rPr lang="en-US" sz="1600" b="1" dirty="0">
                <a:latin typeface="Liberation She"/>
              </a:rPr>
              <a:t> (</a:t>
            </a:r>
            <a:r>
              <a:rPr lang="ru-RU" sz="1600" dirty="0">
                <a:latin typeface="Liberation She"/>
              </a:rPr>
              <a:t>педагогическими работниками </a:t>
            </a:r>
            <a:r>
              <a:rPr lang="ru-RU" sz="1600" u="sng" dirty="0">
                <a:latin typeface="Liberation She"/>
              </a:rPr>
              <a:t>при реализации </a:t>
            </a:r>
            <a:r>
              <a:rPr lang="ru-RU" sz="1600" dirty="0">
                <a:latin typeface="Liberation She"/>
              </a:rPr>
              <a:t>образовательных программ начального общего, основного общего и среднего общего образования</a:t>
            </a:r>
            <a:r>
              <a:rPr lang="en-US" sz="1600" dirty="0">
                <a:latin typeface="Liberation She"/>
              </a:rPr>
              <a:t>):</a:t>
            </a:r>
            <a:r>
              <a:rPr lang="ru-RU" sz="1600" dirty="0">
                <a:latin typeface="Liberation She"/>
              </a:rPr>
              <a:t> </a:t>
            </a:r>
            <a:endParaRPr lang="en-US" sz="1600" dirty="0">
              <a:latin typeface="Liberation She"/>
            </a:endParaRPr>
          </a:p>
          <a:p>
            <a:pPr marL="285750" indent="-285750" algn="just" defTabSz="825500" hangingPunct="0">
              <a:buFont typeface="Wingdings" panose="05000000000000000000" pitchFamily="2" charset="2"/>
              <a:buChar char="ü"/>
            </a:pPr>
            <a:r>
              <a:rPr lang="ru-RU" sz="1600" dirty="0">
                <a:latin typeface="Liberation She"/>
              </a:rPr>
              <a:t>Рабочая программа учебного предмета, учебного курса (в том числе внеурочной деятельности), учебного модуля, </a:t>
            </a:r>
            <a:endParaRPr lang="en-US" sz="1600" dirty="0">
              <a:latin typeface="Liberation She"/>
            </a:endParaRPr>
          </a:p>
          <a:p>
            <a:pPr marL="285750" indent="-285750" algn="just" defTabSz="825500" hangingPunct="0">
              <a:buFont typeface="Wingdings" panose="05000000000000000000" pitchFamily="2" charset="2"/>
              <a:buChar char="ü"/>
            </a:pPr>
            <a:r>
              <a:rPr lang="ru-RU" sz="1600" dirty="0">
                <a:latin typeface="Liberation She"/>
              </a:rPr>
              <a:t>Журнал учета успеваемости, </a:t>
            </a:r>
            <a:endParaRPr lang="en-US" sz="1600" dirty="0">
              <a:latin typeface="Liberation She"/>
            </a:endParaRPr>
          </a:p>
          <a:p>
            <a:pPr marL="285750" indent="-285750" algn="just" defTabSz="825500" hangingPunct="0">
              <a:buFont typeface="Wingdings" panose="05000000000000000000" pitchFamily="2" charset="2"/>
              <a:buChar char="ü"/>
            </a:pPr>
            <a:r>
              <a:rPr lang="ru-RU" sz="1600" dirty="0">
                <a:latin typeface="Liberation She"/>
              </a:rPr>
              <a:t>Журнал внеурочной деятельности (для педагогических работников, осуществляющих внеурочную деятельность), </a:t>
            </a:r>
            <a:endParaRPr lang="en-US" sz="1600" dirty="0">
              <a:latin typeface="Liberation She"/>
            </a:endParaRPr>
          </a:p>
          <a:p>
            <a:pPr marL="285750" indent="-285750" algn="just" defTabSz="825500" hangingPunct="0">
              <a:buFont typeface="Wingdings" panose="05000000000000000000" pitchFamily="2" charset="2"/>
              <a:buChar char="ü"/>
            </a:pPr>
            <a:r>
              <a:rPr lang="ru-RU" sz="1600" dirty="0">
                <a:latin typeface="Liberation She"/>
              </a:rPr>
              <a:t>План воспитательной работы (для педагогических работников, осуществляющих функцию </a:t>
            </a:r>
            <a:r>
              <a:rPr lang="ru-RU" sz="1600" dirty="0">
                <a:solidFill>
                  <a:srgbClr val="FF0000"/>
                </a:solidFill>
                <a:latin typeface="Liberation She"/>
              </a:rPr>
              <a:t>классного руководства), </a:t>
            </a:r>
            <a:endParaRPr lang="en-US" sz="1600" dirty="0">
              <a:solidFill>
                <a:srgbClr val="FF0000"/>
              </a:solidFill>
              <a:latin typeface="Liberation She"/>
            </a:endParaRPr>
          </a:p>
          <a:p>
            <a:pPr marL="285750" indent="-285750" algn="just" defTabSz="825500" hangingPunct="0">
              <a:buFont typeface="Wingdings" panose="05000000000000000000" pitchFamily="2" charset="2"/>
              <a:buChar char="ü"/>
            </a:pPr>
            <a:r>
              <a:rPr lang="ru-RU" sz="1600" dirty="0">
                <a:latin typeface="Liberation She"/>
              </a:rPr>
              <a:t>Характеристика на обучающегося (по запросу, для педагогических работников, осуществляющих функцию </a:t>
            </a:r>
            <a:r>
              <a:rPr lang="ru-RU" sz="1600" dirty="0">
                <a:solidFill>
                  <a:srgbClr val="FF0000"/>
                </a:solidFill>
                <a:latin typeface="Liberation She"/>
              </a:rPr>
              <a:t>классного руководства</a:t>
            </a:r>
            <a:r>
              <a:rPr lang="ru-RU" sz="1600" dirty="0">
                <a:latin typeface="Liberation She"/>
              </a:rPr>
              <a:t>).</a:t>
            </a:r>
            <a:r>
              <a:rPr lang="ru-RU" sz="1600" dirty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  </a:t>
            </a:r>
            <a:endParaRPr lang="ru-RU" sz="1600" dirty="0" smtClean="0">
              <a:solidFill>
                <a:srgbClr val="324863"/>
              </a:solidFill>
              <a:latin typeface="Liberation She"/>
              <a:ea typeface="Palatino"/>
              <a:cs typeface="Palatino"/>
              <a:sym typeface="Palatino"/>
            </a:endParaRPr>
          </a:p>
          <a:p>
            <a:pPr algn="just" defTabSz="825500" hangingPunct="0"/>
            <a:r>
              <a:rPr lang="ru-RU" sz="1600" b="1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ИТОГО 3-</a:t>
            </a:r>
            <a:r>
              <a:rPr lang="ru-RU" sz="1600" b="1" dirty="0" smtClean="0">
                <a:solidFill>
                  <a:srgbClr val="FF0000"/>
                </a:solidFill>
                <a:latin typeface="Liberation She"/>
                <a:ea typeface="Palatino"/>
                <a:cs typeface="Palatino"/>
                <a:sym typeface="Palatino"/>
              </a:rPr>
              <a:t>5</a:t>
            </a:r>
            <a:r>
              <a:rPr lang="ru-RU" sz="1600" b="1" dirty="0" smtClean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 обязательных документов</a:t>
            </a:r>
            <a:r>
              <a:rPr lang="ru-RU" sz="1600" b="1" dirty="0">
                <a:solidFill>
                  <a:srgbClr val="324863"/>
                </a:solidFill>
                <a:latin typeface="Liberation She"/>
                <a:ea typeface="Palatino"/>
                <a:cs typeface="Palatino"/>
                <a:sym typeface="Palatino"/>
              </a:rPr>
              <a:t>.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476992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95" y="160338"/>
            <a:ext cx="11525250" cy="12909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Предлагается для других </a:t>
            </a:r>
            <a:r>
              <a:rPr lang="ru-RU" sz="3200" b="1" dirty="0" err="1" smtClean="0">
                <a:solidFill>
                  <a:srgbClr val="0070C0"/>
                </a:solidFill>
              </a:rPr>
              <a:t>педработников</a:t>
            </a:r>
            <a:r>
              <a:rPr lang="en-US" sz="3200" b="1" dirty="0" smtClean="0">
                <a:solidFill>
                  <a:srgbClr val="0070C0"/>
                </a:solidFill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sp>
        <p:nvSpPr>
          <p:cNvPr id="4" name="AutoShape 2" descr="D:\Users\e.perevozkina\Downloads\6227A2B8-9D44-45DD-BA8C-6ABD40E8A613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269242"/>
            <a:ext cx="11263052" cy="55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95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076" y="356546"/>
            <a:ext cx="12477885" cy="14351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Законодательство о снижении документационной нагрузки на педагогических </a:t>
            </a:r>
            <a:r>
              <a:rPr lang="ru-RU" sz="2800" b="1" dirty="0" smtClean="0">
                <a:solidFill>
                  <a:srgbClr val="0070C0"/>
                </a:solidFill>
              </a:rPr>
              <a:t>работников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3634" y="2059421"/>
            <a:ext cx="1126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25500" hangingPunct="0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от 29 декабря 2012 г. N 273-ФЗ «Об образовании в Российской Федерации»</a:t>
            </a:r>
            <a:r>
              <a:rPr lang="en-US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 defTabSz="825500" hangingPunct="0"/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СТАТЬЯ 47 </a:t>
            </a:r>
            <a:r>
              <a:rPr lang="ru-RU" b="1" dirty="0">
                <a:solidFill>
                  <a:srgbClr val="32486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(</a:t>
            </a:r>
            <a:r>
              <a:rPr lang="ru-RU" b="1" dirty="0" smtClean="0">
                <a:solidFill>
                  <a:srgbClr val="32486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ЧАСТЬ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6</a:t>
            </a:r>
            <a:r>
              <a:rPr lang="ru-RU" b="1" dirty="0" smtClean="0">
                <a:solidFill>
                  <a:srgbClr val="32486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)</a:t>
            </a:r>
            <a:r>
              <a:rPr lang="en-US" b="1" dirty="0" smtClean="0">
                <a:solidFill>
                  <a:srgbClr val="324863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Palatino"/>
              </a:rPr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9898" y="2628808"/>
            <a:ext cx="7399506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 hangingPunct="0"/>
            <a:r>
              <a:rPr lang="ru-RU" sz="1200" dirty="0"/>
              <a:t>6. В рабочее время педагогических работников </a:t>
            </a:r>
            <a:r>
              <a:rPr lang="ru-RU" sz="1200" b="1" dirty="0"/>
              <a:t>в зависимости от занимаемой должности </a:t>
            </a:r>
            <a:r>
              <a:rPr lang="ru-RU" sz="1200" dirty="0" smtClean="0"/>
              <a:t>включается</a:t>
            </a:r>
          </a:p>
          <a:p>
            <a:pPr defTabSz="825500" hangingPunct="0"/>
            <a:r>
              <a:rPr lang="ru-RU" sz="1200" dirty="0" smtClean="0"/>
              <a:t> </a:t>
            </a:r>
            <a:r>
              <a:rPr lang="ru-RU" sz="1200" b="1" dirty="0"/>
              <a:t>учебная</a:t>
            </a:r>
            <a:r>
              <a:rPr lang="ru-RU" sz="1200" dirty="0"/>
              <a:t> (преподавательская) </a:t>
            </a:r>
            <a:r>
              <a:rPr lang="ru-RU" sz="1200" b="1" dirty="0"/>
              <a:t>и воспитательная работа</a:t>
            </a:r>
            <a:r>
              <a:rPr lang="ru-RU" sz="1200" dirty="0"/>
              <a:t>, </a:t>
            </a:r>
            <a:endParaRPr lang="ru-RU" sz="1200" dirty="0" smtClean="0"/>
          </a:p>
          <a:p>
            <a:pPr defTabSz="825500" hangingPunct="0"/>
            <a:r>
              <a:rPr lang="ru-RU" sz="1200" dirty="0" smtClean="0"/>
              <a:t>в </a:t>
            </a:r>
            <a:r>
              <a:rPr lang="ru-RU" sz="1200" dirty="0"/>
              <a:t>том числе практическая подготовка обучающихся, индивидуальная работа с обучающимися, научная, творческая и исследовательская работа, </a:t>
            </a:r>
            <a:endParaRPr lang="ru-RU" sz="1200" dirty="0" smtClean="0"/>
          </a:p>
          <a:p>
            <a:pPr defTabSz="825500" hangingPunct="0"/>
            <a:r>
              <a:rPr lang="ru-RU" sz="1200" dirty="0" smtClean="0"/>
              <a:t>а </a:t>
            </a:r>
            <a:r>
              <a:rPr lang="ru-RU" sz="1200" dirty="0"/>
              <a:t>также другая педагогическая работа, предусмотренная трудовыми (должностными) обязанностями и (или) индивидуальным планом, - </a:t>
            </a:r>
            <a:r>
              <a:rPr lang="ru-RU" sz="1200" b="1" dirty="0"/>
              <a:t>методическая, </a:t>
            </a:r>
            <a:endParaRPr lang="ru-RU" sz="1200" b="1" dirty="0" smtClean="0"/>
          </a:p>
          <a:p>
            <a:pPr defTabSz="825500" hangingPunct="0"/>
            <a:r>
              <a:rPr lang="ru-RU" sz="1200" b="1" dirty="0" smtClean="0"/>
              <a:t>подготовительная</a:t>
            </a:r>
            <a:r>
              <a:rPr lang="ru-RU" sz="1200" dirty="0" smtClean="0"/>
              <a:t>,</a:t>
            </a:r>
          </a:p>
          <a:p>
            <a:pPr defTabSz="825500" hangingPunct="0"/>
            <a:r>
              <a:rPr lang="ru-RU" sz="1200" dirty="0" smtClean="0"/>
              <a:t>организационная</a:t>
            </a:r>
            <a:r>
              <a:rPr lang="ru-RU" sz="1200" dirty="0"/>
              <a:t>, </a:t>
            </a:r>
            <a:endParaRPr lang="ru-RU" sz="1200" dirty="0" smtClean="0"/>
          </a:p>
          <a:p>
            <a:pPr defTabSz="825500" hangingPunct="0"/>
            <a:r>
              <a:rPr lang="ru-RU" sz="1200" b="1" dirty="0" smtClean="0"/>
              <a:t>диагностическая</a:t>
            </a:r>
            <a:r>
              <a:rPr lang="ru-RU" sz="1200" b="1" dirty="0"/>
              <a:t>, работа по ведению мониторинга, работа, предусмотренная планами воспитательных</a:t>
            </a:r>
            <a:r>
              <a:rPr lang="ru-RU" sz="1200" dirty="0"/>
              <a:t>, </a:t>
            </a:r>
            <a:endParaRPr lang="ru-RU" sz="1200" dirty="0" smtClean="0"/>
          </a:p>
          <a:p>
            <a:pPr defTabSz="825500" hangingPunct="0"/>
            <a:r>
              <a:rPr lang="ru-RU" sz="1200" dirty="0" smtClean="0"/>
              <a:t>физкультурно-оздоровительных</a:t>
            </a:r>
            <a:r>
              <a:rPr lang="ru-RU" sz="1200" dirty="0"/>
              <a:t>, спортивных, творческих и иных мероприятий, проводимых с обучающимися. </a:t>
            </a:r>
            <a:endParaRPr lang="ru-RU" sz="1200" dirty="0" smtClean="0"/>
          </a:p>
          <a:p>
            <a:pPr defTabSz="825500" hangingPunct="0"/>
            <a:endParaRPr lang="ru-RU" sz="1200" dirty="0" smtClean="0"/>
          </a:p>
          <a:p>
            <a:pPr defTabSz="825500" hangingPunct="0"/>
            <a:r>
              <a:rPr lang="ru-RU" sz="1200" dirty="0" smtClean="0"/>
              <a:t>Конкретные </a:t>
            </a:r>
            <a:r>
              <a:rPr lang="ru-RU" sz="1200" dirty="0"/>
              <a:t>трудовые (должностные) обязанности педагогических работников определяются трудовыми договорами (служебными контрактами) и должностными инструкциями. </a:t>
            </a:r>
            <a:endParaRPr lang="ru-RU" sz="1200" dirty="0" smtClean="0"/>
          </a:p>
          <a:p>
            <a:pPr defTabSz="825500" hangingPunct="0"/>
            <a:r>
              <a:rPr lang="ru-RU" sz="1200" b="1" dirty="0" smtClean="0">
                <a:solidFill>
                  <a:srgbClr val="FF0000"/>
                </a:solidFill>
              </a:rPr>
              <a:t>Соотношение </a:t>
            </a:r>
            <a:r>
              <a:rPr lang="ru-RU" sz="1200" b="1" dirty="0">
                <a:solidFill>
                  <a:srgbClr val="FF0000"/>
                </a:solidFill>
              </a:rPr>
              <a:t>учебной </a:t>
            </a:r>
            <a:r>
              <a:rPr lang="ru-RU" sz="1200" dirty="0">
                <a:solidFill>
                  <a:srgbClr val="000000"/>
                </a:solidFill>
              </a:rPr>
              <a:t>(преподавательской) </a:t>
            </a:r>
            <a:r>
              <a:rPr lang="ru-RU" sz="1200" b="1" dirty="0">
                <a:solidFill>
                  <a:srgbClr val="FF0000"/>
                </a:solidFill>
              </a:rPr>
              <a:t>и другой педагогической работы </a:t>
            </a:r>
            <a:r>
              <a:rPr lang="ru-RU" sz="1200" dirty="0"/>
              <a:t>в пределах рабочей </a:t>
            </a:r>
            <a:r>
              <a:rPr lang="ru-RU" sz="1200" dirty="0" smtClean="0"/>
              <a:t>недели</a:t>
            </a:r>
          </a:p>
          <a:p>
            <a:pPr defTabSz="825500" hangingPunct="0"/>
            <a:r>
              <a:rPr lang="ru-RU" sz="1200" dirty="0" smtClean="0"/>
              <a:t>или </a:t>
            </a:r>
            <a:r>
              <a:rPr lang="ru-RU" sz="1200" dirty="0"/>
              <a:t>учебного года определяется соответствующим </a:t>
            </a:r>
            <a:r>
              <a:rPr lang="ru-RU" sz="1200" b="1" dirty="0">
                <a:solidFill>
                  <a:srgbClr val="FF0000"/>
                </a:solidFill>
              </a:rPr>
              <a:t>локальным нормативным актом </a:t>
            </a:r>
            <a:r>
              <a:rPr lang="ru-RU" sz="1200" dirty="0"/>
              <a:t>организации, осуществляющей образовательную деятельность, </a:t>
            </a:r>
            <a:endParaRPr lang="ru-RU" sz="1200" dirty="0" smtClean="0"/>
          </a:p>
          <a:p>
            <a:pPr defTabSz="825500" hangingPunct="0"/>
            <a:r>
              <a:rPr lang="ru-RU" sz="1200" dirty="0" smtClean="0"/>
              <a:t>с </a:t>
            </a:r>
            <a:r>
              <a:rPr lang="ru-RU" sz="1200" dirty="0"/>
              <a:t>учетом количества часов по учебному </a:t>
            </a:r>
            <a:r>
              <a:rPr lang="ru-RU" sz="1200" dirty="0" smtClean="0"/>
              <a:t>плану , </a:t>
            </a:r>
            <a:r>
              <a:rPr lang="ru-RU" sz="1200" dirty="0"/>
              <a:t>специальности и квалификации работника.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0664" y="2397976"/>
            <a:ext cx="3383486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Учебная и воспитательная работа – это часть РАБОЧЕГО времени</a:t>
            </a:r>
          </a:p>
          <a:p>
            <a:pPr algn="ctr" defTabSz="825500" hangingPunct="0"/>
            <a:r>
              <a:rPr lang="ru-RU" sz="2000" b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ctr" defTabSz="825500" hangingPunct="0"/>
            <a:r>
              <a:rPr lang="ru-RU" sz="2000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Учебная </a:t>
            </a:r>
            <a:r>
              <a:rPr lang="ru-RU" sz="2000" b="1" dirty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и воспитательная работа =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реализация ОП</a:t>
            </a:r>
          </a:p>
          <a:p>
            <a:pPr algn="ctr" defTabSz="825500" hangingPunct="0"/>
            <a:endParaRPr kumimoji="0" lang="ru-RU" sz="2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ОБЯЗАТЕЛЬНЫЕ документы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по 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Приказу № 779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58083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учетом нормативных правовых актов</a:t>
            </a:r>
            <a:r>
              <a:rPr lang="en-US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lang="ru-RU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2800" b="1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Министерства здравоохранения и социального развития РФ от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26.08.2010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№ 761н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Единого квалификационного справочника должностей руководителей, специалистов и служащих, раздел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«Квалификационные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характеристики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должностей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работников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образования»</a:t>
            </a:r>
          </a:p>
          <a:p>
            <a:pPr algn="just"/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Правительства РФ от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21.02.2022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№ 225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организаций»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480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" y="311150"/>
            <a:ext cx="11525250" cy="10672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Часть 4 статьи 29, 273-ФЗ</a:t>
            </a:r>
            <a:r>
              <a:rPr lang="en-US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  <a:r>
              <a:rPr lang="ru-RU" sz="2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ОЧЕНЬ ВАЖНО!!!!!</a:t>
            </a:r>
            <a:br>
              <a:rPr lang="ru-RU" sz="2800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затруднениях – обращайтесь в Министерство образования СО!</a:t>
            </a:r>
            <a:endParaRPr lang="ru-RU" sz="2800" b="1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Статья</a:t>
            </a:r>
            <a:r>
              <a:rPr lang="ru-RU" b="1" dirty="0"/>
              <a:t> 29. Информационная открытость образовательной </a:t>
            </a:r>
            <a:r>
              <a:rPr lang="ru-RU" b="1" dirty="0" smtClean="0"/>
              <a:t>организации</a:t>
            </a:r>
          </a:p>
          <a:p>
            <a:pPr algn="just"/>
            <a:r>
              <a:rPr lang="ru-RU" dirty="0"/>
              <a:t>4. Информация и документы о деятельности образовательной организации, не указанные в </a:t>
            </a:r>
            <a:r>
              <a:rPr lang="ru-RU" dirty="0">
                <a:hlinkClick r:id="rId2"/>
              </a:rPr>
              <a:t>части 2</a:t>
            </a:r>
            <a:r>
              <a:rPr lang="ru-RU" dirty="0"/>
              <a:t> </a:t>
            </a:r>
            <a:r>
              <a:rPr lang="ru-RU" dirty="0" smtClean="0">
                <a:solidFill>
                  <a:srgbClr val="0070C0"/>
                </a:solidFill>
              </a:rPr>
              <a:t>(т.е. обязательно на сайте!)</a:t>
            </a:r>
            <a:r>
              <a:rPr lang="ru-RU" dirty="0" smtClean="0"/>
              <a:t> настоящей </a:t>
            </a:r>
            <a:r>
              <a:rPr lang="ru-RU" dirty="0"/>
              <a:t>статьи, предоставляются руководителем (заместителем руководителя) образовательной организации </a:t>
            </a:r>
            <a:r>
              <a:rPr lang="ru-RU" u="sng" dirty="0"/>
              <a:t>по обращению гражданина, организации либо должностного лица государственного органа или органа местного самоуправления </a:t>
            </a:r>
            <a:r>
              <a:rPr lang="ru-RU" b="1" dirty="0">
                <a:solidFill>
                  <a:srgbClr val="0070C0"/>
                </a:solidFill>
              </a:rPr>
              <a:t>при наличии оснований и в порядке</a:t>
            </a:r>
            <a:r>
              <a:rPr lang="ru-RU" dirty="0"/>
              <a:t>, которые предусмотрены законодательством Российской Федерации. Образовательная организация </a:t>
            </a:r>
            <a:r>
              <a:rPr lang="ru-RU" b="1" dirty="0">
                <a:solidFill>
                  <a:srgbClr val="0070C0"/>
                </a:solidFill>
              </a:rPr>
              <a:t>вправе не предоставлять </a:t>
            </a:r>
            <a:r>
              <a:rPr lang="ru-RU" dirty="0"/>
              <a:t>организациям, государственным органам и органам местного самоуправления информацию и документы при отсутствии оснований, предусмотренных законодательством Российской Федерации.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405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ru-RU" sz="2800" b="1" dirty="0">
                <a:solidFill>
                  <a:srgbClr val="FF0000"/>
                </a:solidFill>
              </a:rPr>
              <a:t> 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ПРИВЕСТИ ДОКУМЕНТАЦИОННУЮ НАГРУЗКУ НА ПЕДРАБОТНИКОВ </a:t>
            </a:r>
            <a:r>
              <a:rPr lang="ru-RU" sz="2800" b="1" dirty="0" smtClean="0"/>
              <a:t>и ОБРАЗОВАТЕЛЬНЫЕ ОРГАНИЗАЦИИ В </a:t>
            </a:r>
            <a:r>
              <a:rPr lang="ru-RU" sz="2800" b="1" dirty="0"/>
              <a:t>СООТВЕТСТВИЕ ЗАКОНОДАТЕЛЬСТВУ</a:t>
            </a:r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951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550" y="311150"/>
            <a:ext cx="11525250" cy="13879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Задача 1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РАЗЪЯСНИТЕЛЬНАЯ РАБОТА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- до каждого педагога!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                На всех уровнях!!!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Liberation Serif" panose="02020603050405020304" pitchFamily="18" charset="0"/>
              </a:rPr>
              <a:t/>
            </a:r>
            <a:br>
              <a:rPr lang="ru-RU" b="1" dirty="0">
                <a:latin typeface="Liberation Serif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2243" y="1696156"/>
            <a:ext cx="11551714" cy="46961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Организовать разъяснительную работу с целью доведения информации о документационной нагрузке до каждого педагогического работника!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Руководитель </a:t>
            </a: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ОО – педагог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spc="0" normalizeH="0" baseline="0" dirty="0" smtClean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Использовать сайты, чаты, сообщества, «горячие линии», СМИ, иные инф. ресурсы 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Проводить совместно с профсоюзами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324863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Задавать все вопросы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руководителю ОО,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Министерству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324863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образования СО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(«горячая линия», </a:t>
            </a:r>
            <a:r>
              <a:rPr lang="ru-RU" sz="2400" b="1" dirty="0" smtClean="0">
                <a:solidFill>
                  <a:srgbClr val="FF0000"/>
                </a:solidFill>
                <a:latin typeface="Palatino"/>
                <a:ea typeface="Palatino"/>
                <a:cs typeface="Palatino"/>
                <a:sym typeface="Palatino"/>
              </a:rPr>
              <a:t>чат в МАХ «Образование без бюрократии в Свердловской области»</a:t>
            </a: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, чат-бот «Помощник </a:t>
            </a:r>
            <a:r>
              <a:rPr lang="ru-RU" sz="2400" b="1" dirty="0" err="1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Рособрнадзора</a:t>
            </a:r>
            <a:r>
              <a:rPr lang="ru-RU" sz="2400" b="1" dirty="0" smtClean="0">
                <a:solidFill>
                  <a:srgbClr val="324863"/>
                </a:solidFill>
                <a:latin typeface="Palatino"/>
                <a:ea typeface="Palatino"/>
                <a:cs typeface="Palatino"/>
                <a:sym typeface="Palatino"/>
              </a:rPr>
              <a:t>», обращения)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324863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34774795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</TotalTime>
  <Words>1543</Words>
  <Application>Microsoft Office PowerPoint</Application>
  <PresentationFormat>Широкоэкранный</PresentationFormat>
  <Paragraphs>183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Baskerville</vt:lpstr>
      <vt:lpstr>Calibri</vt:lpstr>
      <vt:lpstr>Golos</vt:lpstr>
      <vt:lpstr>Helvetica</vt:lpstr>
      <vt:lpstr>Liberation Serif</vt:lpstr>
      <vt:lpstr>Liberation She</vt:lpstr>
      <vt:lpstr>Palatino</vt:lpstr>
      <vt:lpstr>Wingdings</vt:lpstr>
      <vt:lpstr>Zapf Dingbats</vt:lpstr>
      <vt:lpstr>Editorial</vt:lpstr>
      <vt:lpstr>                </vt:lpstr>
      <vt:lpstr>Законодательство о снижении документационной нагрузки на педагогических работников (ДОУ, школы, СПО):</vt:lpstr>
      <vt:lpstr>Законодательство о снижении документационной нагрузки на педагогических работников (ДОУ, школы) ПРИКАЗ № 779:</vt:lpstr>
      <vt:lpstr>Предлагается для других педработников: </vt:lpstr>
      <vt:lpstr>Законодательство о снижении документационной нагрузки на педагогических работников:</vt:lpstr>
      <vt:lpstr>С учетом нормативных правовых актов: </vt:lpstr>
      <vt:lpstr>Часть 4 статьи 29, 273-ФЗ: ОЧЕНЬ ВАЖНО!!!!! При затруднениях – обращайтесь в Министерство образования СО!</vt:lpstr>
      <vt:lpstr>Презентация PowerPoint</vt:lpstr>
      <vt:lpstr>Задача 1:      РАЗЪЯСНИТЕЛЬНАЯ РАБОТА  - до каждого педагога!                         На всех уровнях!!!</vt:lpstr>
      <vt:lpstr>Задача 1:      РАЗЪЯСНИТЕЛЬНАЯ РАБОТА  - до каждого педагога в МАХ !!!!              На всех уровнях!!!</vt:lpstr>
      <vt:lpstr>Задача 2: Приведение в соответствие законодательству документов в ОО (к Приказу № 779)  </vt:lpstr>
      <vt:lpstr>Задача 3: Итоги КНМ без взаимодействия в 2025 году</vt:lpstr>
      <vt:lpstr>Презентация PowerPoint</vt:lpstr>
      <vt:lpstr>Задача 4: реализация плана мероприятий в ОО* независимо от типа </vt:lpstr>
      <vt:lpstr>Задача 5: Министерство образования в 2026 году:</vt:lpstr>
      <vt:lpstr>Задача 6: использовать и доводить до педагогов ресурсы  Министерства образования Свердловской области</vt:lpstr>
      <vt:lpstr>Опрос для педагогов с 21.01. 2026  (МО СО и ИРО) (есть в МАХ «Образование без бюрократии»)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</dc:title>
  <dc:creator>Бородина Екатерина Михайловна</dc:creator>
  <cp:lastModifiedBy>Перевозкина Елена Лельевна</cp:lastModifiedBy>
  <cp:revision>415</cp:revision>
  <cp:lastPrinted>2026-01-21T12:23:49Z</cp:lastPrinted>
  <dcterms:created xsi:type="dcterms:W3CDTF">2020-08-25T06:53:07Z</dcterms:created>
  <dcterms:modified xsi:type="dcterms:W3CDTF">2026-02-16T14:11:50Z</dcterms:modified>
</cp:coreProperties>
</file>