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9" r:id="rId4"/>
    <p:sldId id="259" r:id="rId5"/>
    <p:sldId id="29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85786" y="1571612"/>
            <a:ext cx="7786742" cy="21431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Отчет  о  деятельности  учреждения  МАДОУ детский  сад</a:t>
            </a:r>
            <a:r>
              <a:rPr kumimoji="0" lang="ru-RU" sz="320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№26  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по  </a:t>
            </a:r>
            <a:r>
              <a:rPr kumimoji="0" lang="ru-RU" sz="3200" u="none" strike="noStrike" kern="1200" cap="none" spc="0" normalizeH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военно</a:t>
            </a:r>
            <a:r>
              <a:rPr kumimoji="0" lang="ru-RU" sz="320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– патриотическому воспитанию дошкольников.</a:t>
            </a:r>
            <a:r>
              <a:rPr kumimoji="0" lang="ru-RU" sz="60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 </a:t>
            </a:r>
            <a:endParaRPr kumimoji="0" lang="ru-RU" sz="60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786050" y="5214950"/>
            <a:ext cx="3500462" cy="590909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2015 г.</a:t>
            </a:r>
            <a:endParaRPr lang="ru-RU" sz="2400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</a:pP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/>
              <a:t>ЗА</a:t>
            </a:r>
            <a:r>
              <a:rPr lang="ru-RU" sz="1400" b="1" u="sng" dirty="0" smtClean="0">
                <a:solidFill>
                  <a:srgbClr val="002060"/>
                </a:solidFill>
              </a:rPr>
              <a:t>СТАВКА   «САНИТАРКА НА ПОЛЕ БОЯ»  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Ведущая: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	На  войне  сражались  не  только  мужчины,  но  и  женщины.  Они  были  разведчицами,  связистками,  врачами,  медсестрами,  санитарками. Многих  солдат  спасли  от  смерти  нежные  добрые  женские  руки.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Выходит  девочка – медсестра.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Ведущая: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ПУШКИ  ГРОХОЧУТ,  ПУЛИ  СВИСТЯТ.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РАНЕН  ОСКОЛКОМ  СНАРЯДА  СОЛДАТ.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ШЕПЧЕТ  СЕСТРИЧКА:  «ДАВАЙ  ПОДДЕРЖУ,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РАНУ  ТВОЮ  Я  ПЕРЕВЯЖУ!» -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ВСЁ  ПОЗАБЫЛА:  СЛАБОСТЬ  И  СТРАХ,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ВЫНЕСЛА  С  БОЯ  ЕГО  НА  РУКАХ.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СКОЛЬКО  В  НЕЙ  БЫЛО  ЛЮБВИ  И  ТЕПЛА!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МНОГИХ  СЕСТРИЧКА  ОТ  СМЕРТИ  СПАСЛА!</a:t>
            </a:r>
          </a:p>
          <a:p>
            <a:pPr>
              <a:buNone/>
            </a:pP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ПЕСНЯ  «МАЛЕНЬКАЯ  ВАЛЕНЬКА»</a:t>
            </a:r>
          </a:p>
          <a:p>
            <a:pPr algn="ctr">
              <a:buNone/>
            </a:pPr>
            <a:endParaRPr lang="ru-RU" sz="1400" b="1" u="sng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400" b="1" u="sng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400" b="1" u="sng" dirty="0" smtClean="0">
              <a:solidFill>
                <a:srgbClr val="002060"/>
              </a:solidFill>
            </a:endParaRPr>
          </a:p>
          <a:p>
            <a:pPr algn="ctr">
              <a:buNone/>
            </a:pP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ЗАСТАВКА  «ДОЛГОЖДАННАЯ  ВСТРЕЧА»  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b="1" u="sng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Ведущая: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	Ждали  весточек  с  фронта,  каждый  день  ждали!  Так  хотелось  взять  в  руки  дорогой  сердцу  </a:t>
            </a:r>
            <a:r>
              <a:rPr lang="ru-RU" sz="1400" dirty="0" err="1" smtClean="0">
                <a:solidFill>
                  <a:srgbClr val="002060"/>
                </a:solidFill>
              </a:rPr>
              <a:t>треугольничек</a:t>
            </a:r>
            <a:r>
              <a:rPr lang="ru-RU" sz="1400" dirty="0" smtClean="0">
                <a:solidFill>
                  <a:srgbClr val="002060"/>
                </a:solidFill>
              </a:rPr>
              <a:t>.  А  самая  большая  радость – весть,  что  солдат  с  фронта  приезжает  на  побывку. Пусть  ненадолго,  всего  на  несколько  дней.  Такое  событие  вызывало  настоящий  переполох.  Особенно  у  девчат.</a:t>
            </a: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 </a:t>
            </a:r>
          </a:p>
          <a:p>
            <a:pPr algn="ctr"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ТАНЕЦ  «НА  ПОБЫВКУ  ЕДЕТ…»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dirty="0" smtClean="0">
                <a:solidFill>
                  <a:srgbClr val="002060"/>
                </a:solidFill>
              </a:rPr>
              <a:t> 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dirty="0" smtClean="0">
                <a:solidFill>
                  <a:srgbClr val="002060"/>
                </a:solidFill>
              </a:rPr>
              <a:t> 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ЗАСТАВКА    «ЖУРАВЛИ»  ВИДЕО  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Ведущая: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	Семьдесят  лет прошло с той поры, когда наши доблестные  воины разгромили врага. Много жизней унесла эта война. Каждый год в этот день мы вспоминаем всех погибших в боях за Родину, низко кланяемся тем, кто отстоял для нас мирную жизнь и свободу.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(На фоне музыки «Журавли» звучат стихи)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МНЕ  КАЖЕТСЯ ПОРОЮ, ЧТО  СОЛДАТЫ,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С  КРОВАВЫХ  НЕ  ПРИШЕДШИЕ  ПОЛЕЙ,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НЕ  В  ЗЕМЛЮ  НАШУ  ПОЛЕГЛИ  КОГДА – ТО,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А  ПРЕВРАТИЛИСЬ  В  БЕЛЫХ  ЖУРАВЛЕЙ…»</a:t>
            </a: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rgbClr val="002060"/>
                </a:solidFill>
              </a:rPr>
              <a:t>ТАНЦЕВАЛЬНАЯ  КОМПОЗИЦИЯ</a:t>
            </a: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rgbClr val="002060"/>
                </a:solidFill>
              </a:rPr>
              <a:t>«ПТИЦЫ  БЕЛЫЕ»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Ведущая: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ЕЩЁ  СТОЯЛА  ТЬМА  ГУСТАЯ,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В  ТУМАНЕ  ПЛАКАЛА  ТРАВА.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ДЕВЯТЫЙ  ДЕНЬ  БОЛЬШОГО  МАЯ  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УЖЕ  ВСТУПИЛ  В  СВОИ  ПРАВА!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	Наконец  наступил  этот  долгожданный  день – День  Победы! Закончилась  война.  Радость  людская  не  знала  предела. Наконец  дети  могут  спать  спокойно!  Не  об  этом ли  мечтали в окопах  бойцы? В  честь  Дня  Победы  по  всей  стране  гремит  праздничный  салют,  небо  озаряется  разноцветными  огнями!</a:t>
            </a: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 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1  ребенок: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ПЫШНЫЕ  БУКЕТЫ  В  НЕБЕ  РАСЦВЕТАЮТ.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СЛОВНО  ИСКРЫ  СВЕТА,  ЛЕПЕСТКИ  СВЕРКАЮТ.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 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2  ребенок: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ВСПЫХИВАЮТ  АСТРАМИ  ГОЛУБЫМИ,  КРАСНЫМИ,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СИНИМИ, ЛИЛОВЫМИ – КАЖДЫЙ  РАЗ  ВСЕ  НОВЫМИ.</a:t>
            </a:r>
          </a:p>
          <a:p>
            <a:pPr>
              <a:buNone/>
            </a:pP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 </a:t>
            </a:r>
            <a:r>
              <a:rPr lang="ru-RU" sz="1400" b="1" u="sng" dirty="0" smtClean="0">
                <a:solidFill>
                  <a:srgbClr val="002060"/>
                </a:solidFill>
              </a:rPr>
              <a:t>3  ребенок: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А  ПОТОМ  РЕКОЮ  ЗОЛОТОЙ  ТЕКУТ,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ЧТО  ЭТО  ТАКОЕ?...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   </a:t>
            </a:r>
            <a:r>
              <a:rPr lang="ru-RU" sz="1400" b="1" u="sng" dirty="0" smtClean="0">
                <a:solidFill>
                  <a:srgbClr val="002060"/>
                </a:solidFill>
              </a:rPr>
              <a:t>Дети: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ПРАЗДНИЧНЫЙ  САЛЮТ!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ЗАСТАВКА    «САЛЮТ  ПОБЕДЫ»  ВИДЕО  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Ведущая: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ПУСТЬ  НАВЕК  ИСЧЕЗНУТ  ВОЙНЫ,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ЧТОБЫ  ДЕТИ  ВСЕЙ  ЗЕМЛИ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ДОМА  СПАТЬ  МОГЛИ  СПОКОЙНО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ПЕТЬ  И  ТАНЦЕВАТЬ  МОГЛИ!</a:t>
            </a:r>
          </a:p>
          <a:p>
            <a:pPr>
              <a:buNone/>
            </a:pP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800" b="1" i="1" u="sng" dirty="0" smtClean="0">
                <a:solidFill>
                  <a:srgbClr val="002060"/>
                </a:solidFill>
              </a:rPr>
              <a:t>ТАНЦЕВАЛЬНОЕ  ПОПУРРИ  НА  ТЕМУ  ВОЕННЫХ  ПЕСЕН:</a:t>
            </a:r>
            <a:endParaRPr lang="ru-RU" sz="18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800" b="1" i="1" u="sng" dirty="0" smtClean="0">
                <a:solidFill>
                  <a:srgbClr val="002060"/>
                </a:solidFill>
              </a:rPr>
              <a:t>«КАТЮША»,  «МЫ, ДРУЗЬЯ – ПЕРЕЛЕТНЫЕ ПТИЦЫ», «СИНИЙ  ПЛАТОЧЕК»,  «СМУГЛЯНКА»</a:t>
            </a:r>
          </a:p>
          <a:p>
            <a:pPr algn="ctr">
              <a:buNone/>
            </a:pPr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800" b="1" u="sng" dirty="0" smtClean="0">
                <a:solidFill>
                  <a:srgbClr val="002060"/>
                </a:solidFill>
              </a:rPr>
              <a:t>ЗАСТАВКА    «ПЕСНИ  ВОЙНЫ»</a:t>
            </a:r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800" b="1" i="1" dirty="0" smtClean="0">
                <a:solidFill>
                  <a:srgbClr val="002060"/>
                </a:solidFill>
              </a:rPr>
              <a:t> </a:t>
            </a:r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800" b="1" u="sng" dirty="0" smtClean="0">
                <a:solidFill>
                  <a:srgbClr val="002060"/>
                </a:solidFill>
              </a:rPr>
              <a:t>1  ребенок:</a:t>
            </a:r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500" b="1" i="1" dirty="0" smtClean="0">
                <a:solidFill>
                  <a:srgbClr val="002060"/>
                </a:solidFill>
              </a:rPr>
              <a:t>ПУСТЬ  НЕ БУДЕТ  ВОЙНЫ  НИКОГДА!</a:t>
            </a:r>
            <a:endParaRPr lang="ru-RU" sz="15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500" b="1" i="1" dirty="0" smtClean="0">
                <a:solidFill>
                  <a:srgbClr val="002060"/>
                </a:solidFill>
              </a:rPr>
              <a:t>ПУСТЬ СПОКОЙНЫЕ  СПЯТ  ГОРОДА.</a:t>
            </a:r>
            <a:endParaRPr lang="ru-RU" sz="15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500" b="1" u="sng" dirty="0" smtClean="0">
                <a:solidFill>
                  <a:srgbClr val="002060"/>
                </a:solidFill>
              </a:rPr>
              <a:t>2  ребенок:</a:t>
            </a:r>
            <a:endParaRPr lang="ru-RU" sz="15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500" b="1" i="1" dirty="0" smtClean="0">
                <a:solidFill>
                  <a:srgbClr val="002060"/>
                </a:solidFill>
              </a:rPr>
              <a:t>ПУСТЬ  СИРЕНЫ  ПРОНЗИТЕЛЬНЫЙ  ВОЙ</a:t>
            </a:r>
            <a:endParaRPr lang="ru-RU" sz="15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500" b="1" i="1" dirty="0" smtClean="0">
                <a:solidFill>
                  <a:srgbClr val="002060"/>
                </a:solidFill>
              </a:rPr>
              <a:t>НЕ  ЗВУЧИТ  НАД  МОЕЙ  ГОЛОВОЙ!</a:t>
            </a:r>
          </a:p>
          <a:p>
            <a:pPr>
              <a:buNone/>
            </a:pPr>
            <a:r>
              <a:rPr lang="ru-RU" sz="1600" b="1" u="sng" dirty="0" smtClean="0">
                <a:solidFill>
                  <a:srgbClr val="002060"/>
                </a:solidFill>
              </a:rPr>
              <a:t>3  ребенок: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500" b="1" i="1" dirty="0" smtClean="0">
                <a:solidFill>
                  <a:srgbClr val="002060"/>
                </a:solidFill>
              </a:rPr>
              <a:t>НИ  ОДИН  ПУСТЬ  НЕ  РВЕТСЯ  СНАРЯД,</a:t>
            </a:r>
            <a:endParaRPr lang="ru-RU" sz="15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500" b="1" i="1" dirty="0" smtClean="0">
                <a:solidFill>
                  <a:srgbClr val="002060"/>
                </a:solidFill>
              </a:rPr>
              <a:t>НИ  ОДИН  НЕ СТРОЧИТ  АВТОМАТ</a:t>
            </a:r>
            <a:r>
              <a:rPr lang="ru-RU" sz="1600" b="1" i="1" dirty="0" smtClean="0">
                <a:solidFill>
                  <a:srgbClr val="002060"/>
                </a:solidFill>
              </a:rPr>
              <a:t>.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5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800" b="1" i="1" dirty="0" smtClean="0">
                <a:solidFill>
                  <a:srgbClr val="002060"/>
                </a:solidFill>
              </a:rPr>
              <a:t> </a:t>
            </a:r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u="sng" dirty="0" smtClean="0">
                <a:solidFill>
                  <a:srgbClr val="002060"/>
                </a:solidFill>
              </a:rPr>
              <a:t>4  ребенок:</a:t>
            </a:r>
            <a:endParaRPr lang="ru-RU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ОГЛАШАЮТ  ПУСТЬ  НАШИ  ЛЕСА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ТОЛЬКО  ПТИЦ  И  ДЕТЕЙ  ГОЛОСА.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5  ребенок: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И  ПУСТЬ  МИРНО  ПРОХОДЯТ  ГОДА.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ПУСТЬ  НЕ  БУДЕТ  ВОЙНЫ  НИКОГДА!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 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ЗАСТАВКА   «ПУСТЬ  ВСЕГДА  БУДЕТ  СОЛНЦЕ»  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 </a:t>
            </a: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«</a:t>
            </a:r>
            <a:r>
              <a:rPr lang="ru-RU" sz="1400" b="1" i="1" u="sng" dirty="0" smtClean="0">
                <a:solidFill>
                  <a:srgbClr val="002060"/>
                </a:solidFill>
              </a:rPr>
              <a:t>ПУСТЬ  ВСЕГДА  БУДЕТ  СОЛНЦЕ»</a:t>
            </a: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rgbClr val="002060"/>
                </a:solidFill>
              </a:rPr>
              <a:t>ПОЮТ  ВЗРОСЛЫЕ  И  ДЕТИ.</a:t>
            </a:r>
          </a:p>
          <a:p>
            <a:pPr algn="ctr">
              <a:buNone/>
            </a:pP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u="sng" dirty="0" smtClean="0">
                <a:solidFill>
                  <a:srgbClr val="002060"/>
                </a:solidFill>
              </a:rPr>
              <a:t>ДЕТИ  ВЫХОДЯТ  ИЗ ЗАЛА.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ЛЮБИТЕ  РОССИЮ!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1800" b="1" dirty="0" smtClean="0">
                <a:solidFill>
                  <a:srgbClr val="FF0000"/>
                </a:solidFill>
              </a:rPr>
              <a:t>МУЗЫКАЛЬНО – ЛИТЕРАТУРНАЯ  КОМПОЗИЦИЯ  ДЛЯ  СТАРШИХ  ДОШКОЛЬНИКОВ</a:t>
            </a:r>
            <a:br>
              <a:rPr lang="ru-RU" sz="1800" b="1" dirty="0" smtClean="0">
                <a:solidFill>
                  <a:srgbClr val="FF0000"/>
                </a:solidFill>
              </a:rPr>
            </a:br>
            <a:r>
              <a:rPr lang="ru-RU" sz="1800" b="1" dirty="0" smtClean="0">
                <a:solidFill>
                  <a:srgbClr val="FF0000"/>
                </a:solidFill>
              </a:rPr>
              <a:t>С  ИСПОЛЬЗОВАНИЕМ  СТИХОВ  С.ЕСЕНИНА, Д.ДАВЫДОВА.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На  фоне  колокольного  звона  звучат  слова: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Гой, ты Русь моя  родная:  хаты, в  ризах  образа…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Не  видать конца  и края, только синь сосет глаза.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Пахнет  яблоком  и  мёдом  на  лугах,  твой  кроткий  спас,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И  гудит  за  </a:t>
            </a:r>
            <a:r>
              <a:rPr lang="ru-RU" sz="1400" b="1" i="1" dirty="0" err="1" smtClean="0">
                <a:solidFill>
                  <a:schemeClr val="accent2"/>
                </a:solidFill>
              </a:rPr>
              <a:t>карагодом</a:t>
            </a:r>
            <a:r>
              <a:rPr lang="ru-RU" sz="1400" b="1" i="1" dirty="0" smtClean="0">
                <a:solidFill>
                  <a:schemeClr val="accent2"/>
                </a:solidFill>
              </a:rPr>
              <a:t>  на  лугах  веселый  пляс.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«ПЕСНЯ  О  РОССИИ»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 (Дети  подгруппами  входят  хороводным   шагом,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   встают  между берез).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Ведущая: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Россия…  как  из  песни  слово.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Березок  юная  листва.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Кругом  леса, поля и реки –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Раздолье, русская душа!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1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О России петь, что стремиться в храм: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По лесным горам, полевым коврам.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2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О России петь, что весну встречать,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Что невесту ждать, что утешить мать.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3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О России петь, что тоску забыть.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Что любовь любить, что счастливым быть.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ПЕСНЯ  «ЧТО  ТАКОЕ  РОДИНА?» </a:t>
            </a:r>
            <a:r>
              <a:rPr lang="ru-RU" sz="1400" b="1" i="1" u="sng" dirty="0" err="1" smtClean="0">
                <a:solidFill>
                  <a:schemeClr val="accent2"/>
                </a:solidFill>
              </a:rPr>
              <a:t>А.фЛЯРКОВСКИЙ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Ведущая: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Ой, ты Русь моя, милая Родина…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Сладкий отдых в полку купырей,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Загляделся, как черна смородина,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Угли – очи в подковах бровей.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Весела твоя радость короткая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С громкой песней весной на лугу.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Я люблю тебя, родина кроткая,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А за что, разгадать не могу.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ТАНЕЦ  «ВОЛОГОДСКИЕ  КРУЖЕВА»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1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Что  мы  </a:t>
            </a:r>
            <a:r>
              <a:rPr lang="ru-RU" sz="1400" b="1" i="1" u="sng" dirty="0" smtClean="0">
                <a:solidFill>
                  <a:schemeClr val="accent2"/>
                </a:solidFill>
              </a:rPr>
              <a:t>Родиной  </a:t>
            </a:r>
            <a:r>
              <a:rPr lang="ru-RU" sz="1400" b="1" i="1" dirty="0" smtClean="0">
                <a:solidFill>
                  <a:schemeClr val="accent2"/>
                </a:solidFill>
              </a:rPr>
              <a:t>зовем?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2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Дом, где мы с тобой растем.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И скворцов веселых песни за распахнутым окном!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3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Что  мы  </a:t>
            </a:r>
            <a:r>
              <a:rPr lang="ru-RU" sz="1400" b="1" i="1" u="sng" dirty="0" smtClean="0">
                <a:solidFill>
                  <a:schemeClr val="accent2"/>
                </a:solidFill>
              </a:rPr>
              <a:t>Родиной  </a:t>
            </a:r>
            <a:r>
              <a:rPr lang="ru-RU" sz="1400" b="1" i="1" dirty="0" smtClean="0">
                <a:solidFill>
                  <a:schemeClr val="accent2"/>
                </a:solidFill>
              </a:rPr>
              <a:t>зовем?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4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Солнце в небе </a:t>
            </a:r>
            <a:r>
              <a:rPr lang="ru-RU" sz="1400" b="1" i="1" dirty="0" err="1" smtClean="0">
                <a:solidFill>
                  <a:schemeClr val="accent2"/>
                </a:solidFill>
              </a:rPr>
              <a:t>голубом</a:t>
            </a:r>
            <a:r>
              <a:rPr lang="ru-RU" sz="1400" b="1" i="1" dirty="0" smtClean="0">
                <a:solidFill>
                  <a:schemeClr val="accent2"/>
                </a:solidFill>
              </a:rPr>
              <a:t>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И душистый, золотистый, хлеб за праздничным столом.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5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Что  мы  </a:t>
            </a:r>
            <a:r>
              <a:rPr lang="ru-RU" sz="1400" b="1" i="1" u="sng" dirty="0" smtClean="0">
                <a:solidFill>
                  <a:schemeClr val="accent2"/>
                </a:solidFill>
              </a:rPr>
              <a:t>Родиной  </a:t>
            </a:r>
            <a:r>
              <a:rPr lang="ru-RU" sz="1400" b="1" i="1" dirty="0" smtClean="0">
                <a:solidFill>
                  <a:schemeClr val="accent2"/>
                </a:solidFill>
              </a:rPr>
              <a:t>зовем?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6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Край, где мы с тобой живем.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И березки у дороги, по которой мы идем!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 «КРАЙ, В КОТОРОМ ТЫ ЖИВЕШЬ»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(Песня  с  солистами)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Ведущая: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В  судьбе  России  есть  мгновенья,  их  смысл,  поверьте,  так  велик!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Из поколенья  в  поколенье  желают  люди  слышать  их.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Они  расскажут  об  Отчизне – ей  были  прадеды  верны,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Как с честью,  доблестью  и  славой  умели  выйти  из  беды.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И  внуки  быть  хотят, как  деды,  и  снится  им  всё  тот  же  сон –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В  нём  Бородинский  гул  победы!  И  вновь  бежит  Наполеон!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«МАРШ  ГУСАРОВ  С  САБЛЯМИ  И  БАРАБАНАМИ»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(В  конце  появляется  Кутузов – смотр войска)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ПЕСНЯ – ДИАЛОГ КУТУЗОВА  С  ГУСАРАМИ    «СОЛДАТУШКИ»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Кутузов: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Был  вчера  солдатом  я, а сейчас – генерал!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За  Россию  сражался,  под  Москвой  полк  стоял…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Вам  не  видать  таких  сражений:  носились  знамена, как  тени!  </a:t>
            </a: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В  дыму  огонь  блистал!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Изведал  враг  в  тот  день  немало: что  значит  русский  бой  удалый.  </a:t>
            </a: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Наш  рукопашный  бой!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Те далекие годы никак не  забыть!  Обещайте Отчизне так же верно  служить!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1 гусар: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Я  люблю  кровавый  бой!  Я  рожден  для  службы  царской!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Сабля, ветер, конь  гусарский…  С  вами  век  мне  золотой!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 </a:t>
            </a:r>
            <a:r>
              <a:rPr lang="ru-RU" sz="1400" b="1" u="sng" dirty="0" smtClean="0">
                <a:solidFill>
                  <a:schemeClr val="accent2"/>
                </a:solidFill>
              </a:rPr>
              <a:t>2 гусар: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За  тебя  на  чёрта  рад!  наша  матушка  Россия!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Пусть  </a:t>
            </a:r>
            <a:r>
              <a:rPr lang="ru-RU" sz="1400" b="1" i="1" dirty="0" err="1" smtClean="0">
                <a:solidFill>
                  <a:schemeClr val="accent2"/>
                </a:solidFill>
              </a:rPr>
              <a:t>французишки</a:t>
            </a:r>
            <a:r>
              <a:rPr lang="ru-RU" sz="1400" b="1" i="1" dirty="0" smtClean="0">
                <a:solidFill>
                  <a:schemeClr val="accent2"/>
                </a:solidFill>
              </a:rPr>
              <a:t>  гнилые  к  нам  пожалуют  опять!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3 гусар: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То ли  дело  средь  мечей!  Там  о  славе  лишь  мечтаешь.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Смерти  в  когти  попадаешь  и  не  думаешь  о  ней!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4 гусар: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Конь  кипит  под  </a:t>
            </a:r>
            <a:r>
              <a:rPr lang="ru-RU" sz="1400" b="1" i="1" dirty="0" err="1" smtClean="0">
                <a:solidFill>
                  <a:schemeClr val="accent2"/>
                </a:solidFill>
              </a:rPr>
              <a:t>седаком</a:t>
            </a:r>
            <a:r>
              <a:rPr lang="ru-RU" sz="1400" b="1" i="1" dirty="0" smtClean="0">
                <a:solidFill>
                  <a:schemeClr val="accent2"/>
                </a:solidFill>
              </a:rPr>
              <a:t>,  сабля  свищет,  враг  валится!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Бой  умолк , и  вечерком  на  балу  мы  веселимся.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 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«МАЗУРКА»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(Парный  танец  дам  и  гусаров)</a:t>
            </a:r>
          </a:p>
          <a:p>
            <a:pPr algn="ctr"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1071546"/>
            <a:ext cx="8143932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течение 2015 года  были проведены мероприятия по военно-патриотическому воспитанию в процессе непосредственно образовательной  деятельности  во всех  дошкольных группах с учетом возрастных особенностей и в соответствии с комплексно-тематическим планированием ДОУ.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ЦЕЛЬЮ проведенных запланированных мероприятий было: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развитие у детей высоких нравственных качеств, в том  числе  патриотизма, гражданственности; воспитание уважения к защитникам Отечества, интереса к русской военной истории, воспитание готовности к подвигу.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С детьми были организованы разные виды деятельности на данную тематику: дети участвовали в подвижных играх и эстафетах, разучили новые комплексы физических упражнений; занимались художественным творчеством – рисовали портреты своих близких, рисунки на военную тематику; познакомились  с настольно-печатными играми на тему  воинской атрибутики, профессий и различных видов военной техники; учились отличать по видам формы, погонам  и эмблемам рода войск; изучали  литературные и художественные  произведения о службе и подвиге защитников Отечества. 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Каждый ребенок под руководством воспитателей изготовил подарок для родных защитников: пап, дедушек и других родственников к 23 февраля и 9 Мая.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Также были созданы газеты «Наши папы» с использованием фотографий, запечатленных в годы службы в рядах Российской армии и газеты «Спасибо деду за Победу» к 70-летию  Победы.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Вбегает  Шурочка  в  костюме  гусара.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Шурочка: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Нет!  Это  не  заслуга,  а  удача!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Девчонке  быть  корнетом  на  войне!  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Вы  звали,  Ваша  Светлость?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Кутузов: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Да, корнет!  Скажи, который  год  тебе?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Шурочка: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Семнадцать!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Кутузов: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А  на  войне  тебе  не  страшно  драться?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Шурочка: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О,  Ваша  Светлость,  нет!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Кутузов: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Твоё  как  имя?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/>
              <a:t> </a:t>
            </a:r>
            <a:endParaRPr lang="ru-RU" sz="1400" dirty="0" smtClean="0"/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0072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Шурочка: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По  дяде  Александром звать.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Кутузов: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Задам  тебе  еще  вопрос. Не удивляйся, коли… Ну, короче…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Корнет,  вы  девушка?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Шурочка: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Врать  не  имею  мочи  Вам, Ваша Светлость. Да, девушка я!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Кутузов: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Что?! Как смели вы комедию устроить из  чести воинской?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Шурочка: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Хотела стать героем! Коль Родина в беде – нет силы дома быть!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Кутузов: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Ну, что ж, служи…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Шурочка: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Честь воинскую,  клянусь, не уроню! Доверье оправдаю!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ПЕСНЯ «ДАВНЫМ - ДАВНО»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(Пеня Шурочки  и  гусар)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Ведущая: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Кто защищал,  и  не однажды, и  этот край, и эту гладь,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Тот  готов березке каждой ветки – руки целовать.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1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Зеленая  прическа, девическая грудь,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О, тонкая березка, что загляделась в пруд?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2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Что шепчет тебе ветер? О чем поет песок?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Иль хочешь в косы – ветви ты лунный гребешок?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ПЕСНЯ  «С  ДОБРЫМ  УТРОМ» (сл. С.Есенина)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(Исполняет дуэт  девочек с озвучиванием звенящими д.м.и.)</a:t>
            </a:r>
          </a:p>
          <a:p>
            <a:pPr algn="ctr"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3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Открой, открой мне  тайну  твоих  древесных  дум.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Я  полюблю  печальный  твой  предосенний  шум.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ВАЛЬС  «БЕРЕЗКА» (в исп. Л.Зыкиной)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(Исполняет  группа  девочек  с  шарфами)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Ведущая: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Я  люблю  над  покосной  стоянкою  слушать  вечером  гул  комаров,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А как  грянут  ребята  тальянкою,  выйдут  девки  плясать  у  костров.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1  девочка: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А  у  наших,  у  ворот –  развеселый  хоровод!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2  девочка: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Кому  радость,  кому  -  грех!  А  нам – радость, а нам – смех!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«ЧАСТУШКИ  С  ПЕРЕПЛЯСОМ»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(Обыгрывание  д.м.и.)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Ведущая: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На  завалинках  сидели  иль  под  светлый  небосвод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Говорили,  песни  пели  и  водили  хоровод.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 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1  девочка: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На  завалинках  сидели  иль  на  брёвнышках  каких,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Собирали  посиделки  пожилых  и  молодых.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2  девочка: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А  играли  как!  В  горелки!  Ах,  горелки  хороши!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Словом,  эти  посиделки  были  праздником  души!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 </a:t>
            </a:r>
            <a:r>
              <a:rPr lang="ru-RU" sz="1400" b="1" u="sng" dirty="0" smtClean="0">
                <a:solidFill>
                  <a:schemeClr val="accent2"/>
                </a:solidFill>
              </a:rPr>
              <a:t>1 мальчик: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Гори – </a:t>
            </a:r>
            <a:r>
              <a:rPr lang="ru-RU" sz="1400" b="1" i="1" dirty="0" err="1" smtClean="0">
                <a:solidFill>
                  <a:schemeClr val="accent2"/>
                </a:solidFill>
              </a:rPr>
              <a:t>гори</a:t>
            </a:r>
            <a:r>
              <a:rPr lang="ru-RU" sz="1400" b="1" i="1" dirty="0" smtClean="0">
                <a:solidFill>
                  <a:schemeClr val="accent2"/>
                </a:solidFill>
              </a:rPr>
              <a:t>  ясно!  Чтобы  не  погасло!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Стой  подоле,  гляди  на  поле!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Ходят  грачи,  едят  калачи!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Глянь  на  небо – птички  летят,  колокольчики  звенят!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ИГРА  «ГОРИ – ГОРИ  ЯСНО!»</a:t>
            </a:r>
            <a:endParaRPr lang="ru-RU" sz="14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Ведущая: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Каждый  вечер  собирают  на  поляне  круг.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До  утра  не  умолкают  песни,  шутки  тут!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 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  круг  выходит  грустная  Маша.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Дети: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Что  ты, Маша,  загрустила?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Потеряла  поясок?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Ах,  ты,  Маша – растеряша, 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Слушай  громкий  голосок!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ИГРА  «МАТИЦА»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Ведущая: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Усталый  день  склонился  к  ночи,  затихла  шумная  игра…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Погасло  солнце  и  над  миром  плывет  задумчиво  луна…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«КАК  УПОИТЕЛЬНЫ  В  РОССИИ  ВЕЧЕРА»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(Дети  свободно  гуляют  по  несколько  человек)</a:t>
            </a:r>
          </a:p>
          <a:p>
            <a:pPr algn="ctr"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На  фоне  колокольного  звона  звучат  слова: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Гой, ты Русь моя  родная:  хаты,  в  ризах  образа.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Не  видать  конца  и  края, только  синь  сосет  глаза.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Если  крикнет  рать  святая: «Кинь  ты  Русь, живи  в раю!»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Я  скажу:  «Не  надо  рая! Дайте  Родину  мою!»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1 ребенок: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Поезжай  за  моря – океаны,  и над  всею  землей  пролети!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Есть  на  свете  различные  страны, но  такой, как  у  нас  не  найти!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«МОЯ  РОССИЯ»  Г.СТРУВЕ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 algn="ctr">
              <a:buNone/>
            </a:pPr>
            <a:r>
              <a:rPr lang="ru-RU" sz="1400" b="1" i="1" u="sng" dirty="0" smtClean="0">
                <a:solidFill>
                  <a:schemeClr val="accent2"/>
                </a:solidFill>
              </a:rPr>
              <a:t>(Поют вместе  дети  и  взрослые)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Ведущая: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Пройдут  года,  когда  на  всей  планете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Уйдет  вражда  племен,  исчезнет  ложь  и  грусть,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Но  будем  воспевать  всем  существом  на  свете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Шестую  часть  Земли  с  названьем  кратким: Русь!</a:t>
            </a:r>
          </a:p>
          <a:p>
            <a:pPr>
              <a:buNone/>
            </a:pP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chemeClr val="accent2"/>
                </a:solidFill>
              </a:rPr>
              <a:t>Дети  под  музыку  выходят  из  зала. </a:t>
            </a:r>
            <a:endParaRPr lang="ru-RU" sz="14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chemeClr val="accent2"/>
                </a:solidFill>
              </a:rPr>
              <a:t> </a:t>
            </a:r>
            <a:endParaRPr lang="ru-RU" sz="14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006600"/>
                </a:solidFill>
              </a:rPr>
              <a:t/>
            </a:r>
            <a:br>
              <a:rPr lang="ru-RU" sz="2000" b="1" dirty="0" smtClean="0">
                <a:solidFill>
                  <a:srgbClr val="006600"/>
                </a:solidFill>
              </a:rPr>
            </a:br>
            <a:r>
              <a:rPr lang="ru-RU" sz="2000" b="1" dirty="0" smtClean="0">
                <a:solidFill>
                  <a:srgbClr val="006600"/>
                </a:solidFill>
              </a:rPr>
              <a:t>Логопедическое  музыкально – спортивно  развлечение</a:t>
            </a:r>
            <a:r>
              <a:rPr lang="ru-RU" sz="2000" dirty="0" smtClean="0">
                <a:solidFill>
                  <a:srgbClr val="006600"/>
                </a:solidFill>
              </a:rPr>
              <a:t/>
            </a:r>
            <a:br>
              <a:rPr lang="ru-RU" sz="2000" dirty="0" smtClean="0">
                <a:solidFill>
                  <a:srgbClr val="006600"/>
                </a:solidFill>
              </a:rPr>
            </a:br>
            <a:r>
              <a:rPr lang="ru-RU" sz="2000" b="1" dirty="0" smtClean="0">
                <a:solidFill>
                  <a:srgbClr val="006600"/>
                </a:solidFill>
              </a:rPr>
              <a:t>«Богатырская  сила»</a:t>
            </a:r>
            <a:br>
              <a:rPr lang="ru-RU" sz="2000" b="1" dirty="0" smtClean="0">
                <a:solidFill>
                  <a:srgbClr val="006600"/>
                </a:solidFill>
              </a:rPr>
            </a:br>
            <a:r>
              <a:rPr lang="ru-RU" sz="2000" b="1" dirty="0" smtClean="0">
                <a:solidFill>
                  <a:srgbClr val="006600"/>
                </a:solidFill>
              </a:rPr>
              <a:t>для  детей  подготовительной  группы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006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1400" b="1" dirty="0" smtClean="0">
                <a:solidFill>
                  <a:srgbClr val="006600"/>
                </a:solidFill>
              </a:rPr>
              <a:t>Звучит музыка «Богатырская наша сила» - вход участников. Дети занимают свои места.</a:t>
            </a:r>
          </a:p>
          <a:p>
            <a:pPr>
              <a:buNone/>
            </a:pPr>
            <a:endParaRPr lang="ru-RU" sz="1400" b="1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Ведущая (логопед):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Слава русской стороне, Слава русской старине!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И про эту старину я рассказывать начну,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Чтобы дети знать могли, о делах родной земли.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Здравствуйте, вы молодцы и красны девицы! Здравствуйте, гости!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Собрались мы не на честной пир, а на богатырские забавы!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Ребята, знаете ли вы имена богатырей русских?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(дети называют, на экране - картина Васнецова «Три богатыря»)</a:t>
            </a:r>
          </a:p>
          <a:p>
            <a:pPr>
              <a:buNone/>
            </a:pPr>
            <a:endParaRPr lang="ru-RU" sz="1400" b="1" u="sng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Входит Богатырь Алеша Попович .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- Кто звал меня, люди добрые?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-Это мы с ребятами вспоминали богатырей русских, а тебя как звать?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Попович: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Я – могучий богатырь. Больше всех и вверх и вширь. 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Я – герой большой картины, той, что «Три богатыря.»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К вам на забавы я из книжки торопился и не зря. 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006600"/>
                </a:solidFill>
              </a:rPr>
              <a:t>Русь в опасности!</a:t>
            </a:r>
          </a:p>
          <a:p>
            <a:pPr>
              <a:buNone/>
            </a:pPr>
            <a:endParaRPr lang="ru-RU" sz="1400" b="1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Ведущая: </a:t>
            </a:r>
          </a:p>
          <a:p>
            <a:pPr>
              <a:buNone/>
            </a:pPr>
            <a:r>
              <a:rPr lang="ru-RU" sz="1500" dirty="0" smtClean="0">
                <a:solidFill>
                  <a:srgbClr val="006600"/>
                </a:solidFill>
              </a:rPr>
              <a:t>А что случилось – то Алеша?</a:t>
            </a:r>
          </a:p>
          <a:p>
            <a:pPr>
              <a:buNone/>
            </a:pPr>
            <a:endParaRPr lang="ru-RU" sz="15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500" b="1" u="sng" dirty="0" smtClean="0">
                <a:solidFill>
                  <a:srgbClr val="006600"/>
                </a:solidFill>
              </a:rPr>
              <a:t>Алеша Попович: </a:t>
            </a:r>
          </a:p>
          <a:p>
            <a:pPr>
              <a:buNone/>
            </a:pPr>
            <a:r>
              <a:rPr lang="ru-RU" sz="1500" dirty="0" smtClean="0">
                <a:solidFill>
                  <a:srgbClr val="006600"/>
                </a:solidFill>
              </a:rPr>
              <a:t>Айда, люди добрые, со мной в сказку и узнаете сами печаль великую.</a:t>
            </a:r>
            <a:endParaRPr lang="ru-RU" sz="15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На троне сидит царь, дремлет.</a:t>
            </a:r>
          </a:p>
          <a:p>
            <a:pPr>
              <a:buNone/>
            </a:pPr>
            <a:endParaRPr lang="ru-RU" sz="1400" b="1" u="sng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Ведущая: Вот и оказались мы в царских палатах. Интересно, что будет дальше?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Вбегает шут.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Шут: Царь! Проснись! Беда! Беда!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Царь: Что случилось? Кто? Куда?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Шут: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Надвигается на наше тридесятое государство войско вражеское, а ведет его сам царь </a:t>
            </a:r>
            <a:r>
              <a:rPr lang="ru-RU" sz="1400" dirty="0" err="1" smtClean="0">
                <a:solidFill>
                  <a:srgbClr val="006600"/>
                </a:solidFill>
              </a:rPr>
              <a:t>Поганин</a:t>
            </a:r>
            <a:r>
              <a:rPr lang="ru-RU" sz="1400" dirty="0" smtClean="0">
                <a:solidFill>
                  <a:srgbClr val="006600"/>
                </a:solidFill>
              </a:rPr>
              <a:t>!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Что будем делать?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Царь: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Собирай войско богатырское, сам его в поход поведу! Подай мне кольчугу, шлем, да меч</a:t>
            </a:r>
          </a:p>
          <a:p>
            <a:pPr>
              <a:buNone/>
            </a:pPr>
            <a:r>
              <a:rPr lang="ru-RU" sz="1400" dirty="0" err="1" smtClean="0">
                <a:solidFill>
                  <a:srgbClr val="006600"/>
                </a:solidFill>
              </a:rPr>
              <a:t>кладенец</a:t>
            </a:r>
            <a:r>
              <a:rPr lang="ru-RU" sz="1400" dirty="0" smtClean="0">
                <a:solidFill>
                  <a:srgbClr val="006600"/>
                </a:solidFill>
              </a:rPr>
              <a:t>. (воевода подает)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Царь: Ох меч что-то тяжелый стал! А кольчугу и не поднять! Стар я стал!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Шут: Царь батюшка, да ведь и богатыри твои постарели, как и ты. А нового войска у нас нет!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Царь: Что же делать?   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Надо мне с дочкой посоветоваться, она у меня умница. Василиса! Василиса Премудрая!</a:t>
            </a: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43668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Выходит царская дочь в очках и с планшетом – ведущая в костюме Василисы Премудрой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 П.: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Что вам батюшка? Некогда мне, я занимаюсь учетом царской казны.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 Беда, дочка! Царь </a:t>
            </a:r>
            <a:r>
              <a:rPr lang="ru-RU" sz="1400" dirty="0" err="1" smtClean="0">
                <a:solidFill>
                  <a:srgbClr val="006600"/>
                </a:solidFill>
              </a:rPr>
              <a:t>Поганин</a:t>
            </a:r>
            <a:r>
              <a:rPr lang="ru-RU" sz="1400" dirty="0" smtClean="0">
                <a:solidFill>
                  <a:srgbClr val="006600"/>
                </a:solidFill>
              </a:rPr>
              <a:t> на нас войной идет! А войско мое богатырское состарилось и на пенсии дома посиживает.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 П.: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Ой, царь – батюшка, это разве беда? Посмотри вокруг – вон сколько богатырей сидит по домам. Только кликни!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Верно! Пиши указ царский. (шепчутся с шутом)  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Звучат фанфары</a:t>
            </a:r>
          </a:p>
          <a:p>
            <a:pPr>
              <a:buNone/>
            </a:pPr>
            <a:endParaRPr lang="ru-RU" sz="1400" b="1" u="sng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П: 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Внимание! Внимание! Царский указ!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Добры молодцы! Собирайтесь-ка на царский двор, померяться силой, ловкостью, да смекалкой! Лучшие из лучших будут зачислены в дружину богатырскую.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 П.: </a:t>
            </a:r>
            <a:r>
              <a:rPr lang="ru-RU" sz="1400" dirty="0" smtClean="0">
                <a:solidFill>
                  <a:srgbClr val="006600"/>
                </a:solidFill>
              </a:rPr>
              <a:t>Вот, смотри, богатырь, сколько у нас мальчишек и девчонок – веселых да находчивых, да и сильных таких. </a:t>
            </a:r>
          </a:p>
          <a:p>
            <a:pPr>
              <a:buNone/>
            </a:pPr>
            <a:r>
              <a:rPr lang="ru-RU" sz="1400" b="1" u="sng" dirty="0" err="1" smtClean="0">
                <a:solidFill>
                  <a:srgbClr val="006600"/>
                </a:solidFill>
              </a:rPr>
              <a:t>Богатырь:</a:t>
            </a:r>
            <a:r>
              <a:rPr lang="ru-RU" sz="1400" dirty="0" err="1" smtClean="0">
                <a:solidFill>
                  <a:srgbClr val="006600"/>
                </a:solidFill>
              </a:rPr>
              <a:t>А</a:t>
            </a:r>
            <a:r>
              <a:rPr lang="ru-RU" sz="1400" dirty="0" smtClean="0">
                <a:solidFill>
                  <a:srgbClr val="006600"/>
                </a:solidFill>
              </a:rPr>
              <a:t> вы хотите испытать себя и узнать годны ли  в дружину богатырскую?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Дети: Х</a:t>
            </a:r>
            <a:r>
              <a:rPr lang="ru-RU" sz="1400" dirty="0" smtClean="0">
                <a:solidFill>
                  <a:srgbClr val="006600"/>
                </a:solidFill>
              </a:rPr>
              <a:t>отим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П: </a:t>
            </a:r>
            <a:r>
              <a:rPr lang="ru-RU" sz="1400" dirty="0" smtClean="0">
                <a:solidFill>
                  <a:srgbClr val="006600"/>
                </a:solidFill>
              </a:rPr>
              <a:t>становись за мной молодцы к царю пойдем!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 П</a:t>
            </a:r>
            <a:r>
              <a:rPr lang="ru-RU" sz="1400" dirty="0" smtClean="0">
                <a:solidFill>
                  <a:srgbClr val="006600"/>
                </a:solidFill>
              </a:rPr>
              <a:t>: Красны девицы и мы с вами пойдем к царю, они без нас не обойдутся.</a:t>
            </a:r>
          </a:p>
          <a:p>
            <a:pPr algn="ctr"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Перестроения  под  марш.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Попович: </a:t>
            </a:r>
            <a:r>
              <a:rPr lang="ru-RU" sz="1400" dirty="0" smtClean="0">
                <a:solidFill>
                  <a:srgbClr val="006600"/>
                </a:solidFill>
              </a:rPr>
              <a:t>Вот царь батюшка, привел.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</a:t>
            </a:r>
            <a:r>
              <a:rPr lang="ru-RU" sz="1400" dirty="0" smtClean="0">
                <a:solidFill>
                  <a:srgbClr val="006600"/>
                </a:solidFill>
              </a:rPr>
              <a:t>а девчонки то тут зачем?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 П: </a:t>
            </a:r>
            <a:r>
              <a:rPr lang="ru-RU" sz="1400" dirty="0" smtClean="0">
                <a:solidFill>
                  <a:srgbClr val="006600"/>
                </a:solidFill>
              </a:rPr>
              <a:t>Ох вы какие хитренькие, решили без нас </a:t>
            </a:r>
            <a:r>
              <a:rPr lang="ru-RU" sz="1400" dirty="0" err="1" smtClean="0">
                <a:solidFill>
                  <a:srgbClr val="006600"/>
                </a:solidFill>
              </a:rPr>
              <a:t>Поганина</a:t>
            </a:r>
            <a:r>
              <a:rPr lang="ru-RU" sz="1400" dirty="0" smtClean="0">
                <a:solidFill>
                  <a:srgbClr val="006600"/>
                </a:solidFill>
              </a:rPr>
              <a:t> одолеть? А кто дружину твою потчевать будет, аль может ты сам им одежды сошьешь? Да без нашей девичьей смекалки вам вообще не обойтись.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Т</a:t>
            </a:r>
            <a:r>
              <a:rPr lang="ru-RU" sz="1400" dirty="0" smtClean="0">
                <a:solidFill>
                  <a:srgbClr val="006600"/>
                </a:solidFill>
              </a:rPr>
              <a:t>воя правда, </a:t>
            </a:r>
            <a:r>
              <a:rPr lang="ru-RU" sz="1400" dirty="0" err="1" smtClean="0">
                <a:solidFill>
                  <a:srgbClr val="006600"/>
                </a:solidFill>
              </a:rPr>
              <a:t>Василисушка</a:t>
            </a:r>
            <a:r>
              <a:rPr lang="ru-RU" sz="1400" dirty="0" smtClean="0">
                <a:solidFill>
                  <a:srgbClr val="006600"/>
                </a:solidFill>
              </a:rPr>
              <a:t>. Только чтоб в мою дружину попасть вам надобно испытания пройти.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Алеша: </a:t>
            </a:r>
            <a:r>
              <a:rPr lang="ru-RU" sz="1400" dirty="0" smtClean="0">
                <a:solidFill>
                  <a:srgbClr val="006600"/>
                </a:solidFill>
              </a:rPr>
              <a:t>Согласны, но для начала молодцы разомнемся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Текст зарядки все дети произносят вместе: 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Дружно встали, 1-2-3. Мы теперь – богатыри.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Встали смирно, подтянулись. Руки вверх - и потянулись.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Руки в стороны, вперед. Делай вправо поворот, Делай влево поворот.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Приседаем и встаем, Пол руками достаем.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И на месте мы шагаем, Ноги выше поднимаем.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Стой! Раз, два. Кругом! Раз два. Кругом! Раз два. На состязания пора.</a:t>
            </a: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C00000"/>
                </a:solidFill>
              </a:rPr>
              <a:t>ИННОВАЦИОННАЯ  ДЕЯТЕЛЬНОСТЬ  ПРИ  ПРОВЕДЕНИИ  </a:t>
            </a:r>
            <a:br>
              <a:rPr lang="ru-RU" sz="1800" b="1" dirty="0" smtClean="0">
                <a:solidFill>
                  <a:srgbClr val="C00000"/>
                </a:solidFill>
              </a:rPr>
            </a:br>
            <a:r>
              <a:rPr lang="ru-RU" sz="1800" b="1" dirty="0" smtClean="0">
                <a:solidFill>
                  <a:srgbClr val="C00000"/>
                </a:solidFill>
              </a:rPr>
              <a:t>ВОЕННО – ПАТРИОТИЧЕСКОЙ  РАБОТЫ  В  ДОУ.</a:t>
            </a:r>
            <a:endParaRPr lang="ru-RU" sz="1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AutoNum type="arabicPeriod"/>
            </a:pPr>
            <a:r>
              <a:rPr lang="ru-RU" sz="1800" dirty="0" smtClean="0">
                <a:solidFill>
                  <a:srgbClr val="C00000"/>
                </a:solidFill>
              </a:rPr>
              <a:t>Использование  </a:t>
            </a:r>
            <a:r>
              <a:rPr lang="ru-RU" sz="1800" dirty="0" smtClean="0">
                <a:solidFill>
                  <a:srgbClr val="C00000"/>
                </a:solidFill>
              </a:rPr>
              <a:t>ИКТ</a:t>
            </a:r>
            <a:r>
              <a:rPr lang="ru-RU" sz="1800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>
                <a:solidFill>
                  <a:srgbClr val="C00000"/>
                </a:solidFill>
              </a:rPr>
              <a:t>во  время  ознакомления  детей  с  историческими  событиями,  фактами,  знаменитыми  людьми  России,  природой  родного  края  </a:t>
            </a:r>
            <a:r>
              <a:rPr lang="ru-RU" sz="1800" dirty="0" smtClean="0">
                <a:solidFill>
                  <a:srgbClr val="C00000"/>
                </a:solidFill>
              </a:rPr>
              <a:t>и т.д</a:t>
            </a:r>
            <a:r>
              <a:rPr lang="ru-RU" sz="1800" dirty="0" smtClean="0">
                <a:solidFill>
                  <a:srgbClr val="C00000"/>
                </a:solidFill>
              </a:rPr>
              <a:t>. </a:t>
            </a:r>
          </a:p>
          <a:p>
            <a:pPr algn="just">
              <a:buNone/>
            </a:pPr>
            <a:r>
              <a:rPr lang="ru-RU" sz="1800" dirty="0" smtClean="0">
                <a:solidFill>
                  <a:srgbClr val="C00000"/>
                </a:solidFill>
              </a:rPr>
              <a:t>2. </a:t>
            </a:r>
            <a:r>
              <a:rPr lang="ru-RU" sz="1800" dirty="0" smtClean="0">
                <a:solidFill>
                  <a:srgbClr val="C00000"/>
                </a:solidFill>
              </a:rPr>
              <a:t>	Просмотр  </a:t>
            </a:r>
            <a:r>
              <a:rPr lang="ru-RU" sz="1800" dirty="0" smtClean="0">
                <a:solidFill>
                  <a:srgbClr val="C00000"/>
                </a:solidFill>
              </a:rPr>
              <a:t>видеосюжетов,  мультфильмов,  видеоклипов,  сюжетных  презентаций  в  соответствии  с  темой  и  возрастом  детей  с  использованием  компьютера,  интерактивной  доски.</a:t>
            </a:r>
          </a:p>
          <a:p>
            <a:pPr algn="just">
              <a:buNone/>
            </a:pPr>
            <a:r>
              <a:rPr lang="ru-RU" sz="1800" dirty="0" smtClean="0">
                <a:solidFill>
                  <a:srgbClr val="C00000"/>
                </a:solidFill>
              </a:rPr>
              <a:t>3. </a:t>
            </a:r>
            <a:r>
              <a:rPr lang="ru-RU" sz="1800" dirty="0" smtClean="0">
                <a:solidFill>
                  <a:srgbClr val="C00000"/>
                </a:solidFill>
              </a:rPr>
              <a:t>И</a:t>
            </a:r>
            <a:r>
              <a:rPr lang="ru-RU" sz="1800" dirty="0" smtClean="0">
                <a:solidFill>
                  <a:srgbClr val="C00000"/>
                </a:solidFill>
              </a:rPr>
              <a:t>спользование  </a:t>
            </a:r>
            <a:r>
              <a:rPr lang="ru-RU" sz="1800" dirty="0" smtClean="0">
                <a:solidFill>
                  <a:srgbClr val="C00000"/>
                </a:solidFill>
              </a:rPr>
              <a:t>мобильного  оформления  центральной  стены,  меняющееся  по  сценарию  с  видеосюжетами  или  с  заданиями  для  детей,  появляющимися  на  экране в</a:t>
            </a:r>
            <a:r>
              <a:rPr lang="ru-RU" sz="1800" dirty="0" smtClean="0">
                <a:solidFill>
                  <a:srgbClr val="C00000"/>
                </a:solidFill>
              </a:rPr>
              <a:t>о  </a:t>
            </a:r>
            <a:r>
              <a:rPr lang="ru-RU" sz="1800" dirty="0" smtClean="0">
                <a:solidFill>
                  <a:srgbClr val="C00000"/>
                </a:solidFill>
              </a:rPr>
              <a:t>время  проведения  массовых  мероприятий,  таких  как  «Богатырская  сила»,  «Долгожданные  весточки  с  фронта»  использование  мобильного  оформления  центральной  стены,  меняющееся  по  сценарию  с  видеосюжетами  или  с  заданиями  для  детей,  появляющимися  на  экране.</a:t>
            </a:r>
          </a:p>
          <a:p>
            <a:pPr algn="just">
              <a:buNone/>
            </a:pPr>
            <a:r>
              <a:rPr lang="ru-RU" sz="1800" dirty="0" smtClean="0">
                <a:solidFill>
                  <a:srgbClr val="C00000"/>
                </a:solidFill>
              </a:rPr>
              <a:t>4. </a:t>
            </a:r>
            <a:r>
              <a:rPr lang="ru-RU" sz="1800" dirty="0" smtClean="0">
                <a:solidFill>
                  <a:srgbClr val="C00000"/>
                </a:solidFill>
              </a:rPr>
              <a:t>Подбор информации, участие в мастер </a:t>
            </a:r>
            <a:r>
              <a:rPr lang="ru-RU" sz="1800" dirty="0" smtClean="0">
                <a:solidFill>
                  <a:srgbClr val="C00000"/>
                </a:solidFill>
              </a:rPr>
              <a:t>– </a:t>
            </a:r>
            <a:r>
              <a:rPr lang="ru-RU" sz="1800" dirty="0" smtClean="0">
                <a:solidFill>
                  <a:srgbClr val="C00000"/>
                </a:solidFill>
              </a:rPr>
              <a:t>классах  </a:t>
            </a:r>
            <a:r>
              <a:rPr lang="ru-RU" sz="1800" dirty="0" smtClean="0">
                <a:solidFill>
                  <a:srgbClr val="C00000"/>
                </a:solidFill>
              </a:rPr>
              <a:t>различных  интернет-сайтов </a:t>
            </a:r>
            <a:r>
              <a:rPr lang="ru-RU" sz="1800" dirty="0" smtClean="0">
                <a:solidFill>
                  <a:srgbClr val="C00000"/>
                </a:solidFill>
              </a:rPr>
              <a:t>для  </a:t>
            </a:r>
            <a:r>
              <a:rPr lang="ru-RU" sz="1800" dirty="0" smtClean="0">
                <a:solidFill>
                  <a:srgbClr val="C00000"/>
                </a:solidFill>
              </a:rPr>
              <a:t>изготовления  пособий,  атрибутов, оформления  стендов,  альбомов,  папок  </a:t>
            </a:r>
            <a:r>
              <a:rPr lang="ru-RU" sz="1800" dirty="0" smtClean="0">
                <a:solidFill>
                  <a:srgbClr val="C00000"/>
                </a:solidFill>
              </a:rPr>
              <a:t>.</a:t>
            </a:r>
            <a:endParaRPr lang="ru-RU" sz="1800" dirty="0" smtClean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ru-RU" sz="1800" dirty="0" smtClean="0">
                <a:solidFill>
                  <a:srgbClr val="C00000"/>
                </a:solidFill>
              </a:rPr>
              <a:t>5. </a:t>
            </a:r>
            <a:r>
              <a:rPr lang="ru-RU" sz="1800" dirty="0" smtClean="0">
                <a:solidFill>
                  <a:srgbClr val="C00000"/>
                </a:solidFill>
              </a:rPr>
              <a:t>С</a:t>
            </a:r>
            <a:r>
              <a:rPr lang="ru-RU" sz="1800" dirty="0" smtClean="0">
                <a:solidFill>
                  <a:srgbClr val="C00000"/>
                </a:solidFill>
              </a:rPr>
              <a:t>овместное  </a:t>
            </a:r>
            <a:r>
              <a:rPr lang="ru-RU" sz="1800" dirty="0" smtClean="0">
                <a:solidFill>
                  <a:srgbClr val="C00000"/>
                </a:solidFill>
              </a:rPr>
              <a:t>составление  презентаций  по  теме  «Семейный  архив», «Спасибо  деду  за  Победу!»,  участие  в  различных  </a:t>
            </a:r>
            <a:r>
              <a:rPr lang="ru-RU" sz="1800" dirty="0" err="1" smtClean="0">
                <a:solidFill>
                  <a:srgbClr val="C00000"/>
                </a:solidFill>
              </a:rPr>
              <a:t>интернет-конкурсах</a:t>
            </a:r>
            <a:r>
              <a:rPr lang="ru-RU" sz="1800" dirty="0" smtClean="0">
                <a:solidFill>
                  <a:srgbClr val="C00000"/>
                </a:solidFill>
              </a:rPr>
              <a:t>,  активное участие  в  массовых  мероприятиях,  таких  как  «Любите  Россию</a:t>
            </a:r>
            <a:r>
              <a:rPr lang="ru-RU" sz="1800" dirty="0" smtClean="0">
                <a:solidFill>
                  <a:srgbClr val="C00000"/>
                </a:solidFill>
              </a:rPr>
              <a:t>»</a:t>
            </a:r>
            <a:r>
              <a:rPr lang="ru-RU" sz="1800" dirty="0" smtClean="0">
                <a:solidFill>
                  <a:srgbClr val="C00000"/>
                </a:solidFill>
              </a:rPr>
              <a:t>.</a:t>
            </a:r>
            <a:endParaRPr lang="ru-RU" sz="18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</a:t>
            </a:r>
            <a:r>
              <a:rPr lang="ru-RU" sz="1400" dirty="0" smtClean="0">
                <a:solidFill>
                  <a:srgbClr val="006600"/>
                </a:solidFill>
              </a:rPr>
              <a:t>Слушай </a:t>
            </a:r>
            <a:r>
              <a:rPr lang="ru-RU" sz="1400" b="1" u="sng" dirty="0" smtClean="0">
                <a:solidFill>
                  <a:srgbClr val="006600"/>
                </a:solidFill>
              </a:rPr>
              <a:t>мой первый приказ</a:t>
            </a:r>
            <a:r>
              <a:rPr lang="ru-RU" sz="1400" dirty="0" smtClean="0">
                <a:solidFill>
                  <a:srgbClr val="006600"/>
                </a:solidFill>
              </a:rPr>
              <a:t>: сшейте одежды богатырские, да такие, чтоб сам </a:t>
            </a:r>
            <a:r>
              <a:rPr lang="ru-RU" sz="1400" dirty="0" err="1" smtClean="0">
                <a:solidFill>
                  <a:srgbClr val="006600"/>
                </a:solidFill>
              </a:rPr>
              <a:t>Юдашкин</a:t>
            </a:r>
            <a:r>
              <a:rPr lang="ru-RU" sz="1400" dirty="0" smtClean="0">
                <a:solidFill>
                  <a:srgbClr val="006600"/>
                </a:solidFill>
              </a:rPr>
              <a:t> позавидовал.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П. </a:t>
            </a:r>
            <a:r>
              <a:rPr lang="ru-RU" sz="1400" dirty="0" smtClean="0">
                <a:solidFill>
                  <a:srgbClr val="006600"/>
                </a:solidFill>
              </a:rPr>
              <a:t>(грустно): Эх, с самого начала не везет!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Василиса: </a:t>
            </a:r>
            <a:r>
              <a:rPr lang="ru-RU" sz="1400" dirty="0" smtClean="0">
                <a:solidFill>
                  <a:srgbClr val="006600"/>
                </a:solidFill>
              </a:rPr>
              <a:t>что ж ты </a:t>
            </a:r>
            <a:r>
              <a:rPr lang="ru-RU" sz="1400" dirty="0" err="1" smtClean="0">
                <a:solidFill>
                  <a:srgbClr val="006600"/>
                </a:solidFill>
              </a:rPr>
              <a:t>Алешенька</a:t>
            </a:r>
            <a:r>
              <a:rPr lang="ru-RU" sz="1400" dirty="0" smtClean="0">
                <a:solidFill>
                  <a:srgbClr val="006600"/>
                </a:solidFill>
              </a:rPr>
              <a:t> не весел, буйную голову повесил?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Алеша: </a:t>
            </a:r>
            <a:r>
              <a:rPr lang="ru-RU" sz="1400" dirty="0" smtClean="0">
                <a:solidFill>
                  <a:srgbClr val="006600"/>
                </a:solidFill>
              </a:rPr>
              <a:t>как мне не кручиниться, мы с молодцами иголки с ниткой в руках не держали.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Василиса: </a:t>
            </a:r>
            <a:r>
              <a:rPr lang="ru-RU" sz="1400" dirty="0" smtClean="0">
                <a:solidFill>
                  <a:srgbClr val="006600"/>
                </a:solidFill>
              </a:rPr>
              <a:t>Вот мои девицы и пригодились, они справятся с этим заданием.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</a:t>
            </a:r>
            <a:r>
              <a:rPr lang="ru-RU" sz="1400" dirty="0" smtClean="0">
                <a:solidFill>
                  <a:srgbClr val="006600"/>
                </a:solidFill>
              </a:rPr>
              <a:t>ишь, какая шустрая,  только торопитесь времени у вас маловато, вы должны платье сшить пока золотой песочек сыпется (показывает песочные часы).</a:t>
            </a:r>
          </a:p>
          <a:p>
            <a:pPr>
              <a:buNone/>
            </a:pP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Василиса: </a:t>
            </a:r>
            <a:r>
              <a:rPr lang="ru-RU" sz="1400" dirty="0" smtClean="0">
                <a:solidFill>
                  <a:srgbClr val="006600"/>
                </a:solidFill>
              </a:rPr>
              <a:t>помогут нам мои мамки-няньки, только дорожка узенькая, по одной придется идти.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 «…Вместо клубка волшебного дорогу вам укажет самокат, на нем докатитесь до острова, возьмете волшебного </a:t>
            </a:r>
            <a:r>
              <a:rPr lang="ru-RU" sz="1400" dirty="0" err="1" smtClean="0">
                <a:solidFill>
                  <a:srgbClr val="006600"/>
                </a:solidFill>
              </a:rPr>
              <a:t>звуковичка</a:t>
            </a:r>
            <a:r>
              <a:rPr lang="ru-RU" sz="1400" dirty="0" smtClean="0">
                <a:solidFill>
                  <a:srgbClr val="006600"/>
                </a:solidFill>
              </a:rPr>
              <a:t>, он вам подскажет какую одежду выбирать, затем двигайтесь  по болотным кочкам, а там может и свидимся»</a:t>
            </a:r>
          </a:p>
          <a:p>
            <a:pPr>
              <a:buNone/>
            </a:pPr>
            <a:r>
              <a:rPr lang="ru-RU" sz="1400" i="1" dirty="0" smtClean="0">
                <a:solidFill>
                  <a:srgbClr val="006600"/>
                </a:solidFill>
              </a:rPr>
              <a:t>(</a:t>
            </a:r>
            <a:r>
              <a:rPr lang="ru-RU" sz="1400" b="1" i="1" dirty="0" smtClean="0">
                <a:solidFill>
                  <a:srgbClr val="006600"/>
                </a:solidFill>
              </a:rPr>
              <a:t>на заданный звук (</a:t>
            </a:r>
            <a:r>
              <a:rPr lang="ru-RU" sz="1400" b="1" i="1" dirty="0" err="1" smtClean="0">
                <a:solidFill>
                  <a:srgbClr val="006600"/>
                </a:solidFill>
              </a:rPr>
              <a:t>звуковичок</a:t>
            </a:r>
            <a:r>
              <a:rPr lang="ru-RU" sz="1400" b="1" i="1" dirty="0" smtClean="0">
                <a:solidFill>
                  <a:srgbClr val="006600"/>
                </a:solidFill>
              </a:rPr>
              <a:t>) найти элемент одежды</a:t>
            </a:r>
            <a:r>
              <a:rPr lang="ru-RU" sz="1400" i="1" dirty="0" smtClean="0">
                <a:solidFill>
                  <a:srgbClr val="006600"/>
                </a:solidFill>
              </a:rPr>
              <a:t> – дети выполняют задание по одному. Ребенок добегает до поляны берет </a:t>
            </a:r>
            <a:r>
              <a:rPr lang="ru-RU" sz="1400" i="1" dirty="0" err="1" smtClean="0">
                <a:solidFill>
                  <a:srgbClr val="006600"/>
                </a:solidFill>
              </a:rPr>
              <a:t>звуковичка</a:t>
            </a:r>
            <a:r>
              <a:rPr lang="ru-RU" sz="1400" i="1" dirty="0" smtClean="0">
                <a:solidFill>
                  <a:srgbClr val="006600"/>
                </a:solidFill>
              </a:rPr>
              <a:t>, далее выбирает одежду богатырскую и возвращается. Например, ребенок взял </a:t>
            </a:r>
            <a:r>
              <a:rPr lang="ru-RU" sz="1400" i="1" dirty="0" err="1" smtClean="0">
                <a:solidFill>
                  <a:srgbClr val="006600"/>
                </a:solidFill>
              </a:rPr>
              <a:t>звуковичка</a:t>
            </a:r>
            <a:r>
              <a:rPr lang="ru-RU" sz="1400" i="1" dirty="0" smtClean="0">
                <a:solidFill>
                  <a:srgbClr val="006600"/>
                </a:solidFill>
              </a:rPr>
              <a:t> К, он может выбрать КОЛЬЧУГУ). </a:t>
            </a:r>
          </a:p>
          <a:p>
            <a:pPr>
              <a:buNone/>
            </a:pPr>
            <a:r>
              <a:rPr lang="ru-RU" sz="1400" i="1" dirty="0" smtClean="0">
                <a:solidFill>
                  <a:srgbClr val="006600"/>
                </a:solidFill>
              </a:rPr>
              <a:t>В </a:t>
            </a:r>
            <a:r>
              <a:rPr lang="ru-RU" sz="1400" b="1" i="1" u="sng" dirty="0" smtClean="0">
                <a:solidFill>
                  <a:srgbClr val="006600"/>
                </a:solidFill>
              </a:rPr>
              <a:t>это время Василиса надевает одежду на одного ребенка.</a:t>
            </a:r>
            <a:endParaRPr lang="ru-RU" sz="1400" b="1" u="sng" dirty="0" smtClean="0">
              <a:solidFill>
                <a:srgbClr val="006600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Василиса: </a:t>
            </a:r>
            <a:r>
              <a:rPr lang="ru-RU" sz="1400" dirty="0" smtClean="0">
                <a:solidFill>
                  <a:srgbClr val="006600"/>
                </a:solidFill>
              </a:rPr>
              <a:t>Ну что царь – батюшка, успели, выполнили твое задание, (выводит и показывает наряженного богатырем ребенка)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</a:t>
            </a:r>
            <a:r>
              <a:rPr lang="ru-RU" sz="1400" dirty="0" smtClean="0">
                <a:solidFill>
                  <a:srgbClr val="006600"/>
                </a:solidFill>
              </a:rPr>
              <a:t>слушай, честной народ, </a:t>
            </a:r>
            <a:r>
              <a:rPr lang="ru-RU" sz="1400" b="1" u="sng" dirty="0" smtClean="0">
                <a:solidFill>
                  <a:srgbClr val="006600"/>
                </a:solidFill>
              </a:rPr>
              <a:t>мой второй приказ</a:t>
            </a:r>
            <a:r>
              <a:rPr lang="ru-RU" sz="1400" dirty="0" smtClean="0">
                <a:solidFill>
                  <a:srgbClr val="006600"/>
                </a:solidFill>
              </a:rPr>
              <a:t>: приведите-ка  мне на конюшню дюжину коней, да самых лучших, а то у меня один – единственный остался, по кличке Орел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П: </a:t>
            </a:r>
            <a:r>
              <a:rPr lang="ru-RU" sz="1400" dirty="0" smtClean="0">
                <a:solidFill>
                  <a:srgbClr val="006600"/>
                </a:solidFill>
              </a:rPr>
              <a:t>Знаю, Василиса, в наших местах бескрайних есть кони, я думаю мы с молодцами оседлаем их.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</a:t>
            </a:r>
            <a:r>
              <a:rPr lang="ru-RU" sz="1400" dirty="0" smtClean="0">
                <a:solidFill>
                  <a:srgbClr val="006600"/>
                </a:solidFill>
              </a:rPr>
              <a:t>имейте ввиду,  времени у вас столько, сколько песка золотого.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</a:t>
            </a:r>
            <a:r>
              <a:rPr lang="ru-RU" sz="1400" dirty="0" smtClean="0">
                <a:solidFill>
                  <a:srgbClr val="006600"/>
                </a:solidFill>
              </a:rPr>
              <a:t>. Открою вам один секрет: коней нужно искать по порядку. Ты запомнил, Алеша, как зовут царского коня?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</a:t>
            </a:r>
            <a:r>
              <a:rPr lang="ru-RU" sz="1400" dirty="0" smtClean="0">
                <a:solidFill>
                  <a:srgbClr val="006600"/>
                </a:solidFill>
              </a:rPr>
              <a:t>: ОРЕЛ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Василиса: </a:t>
            </a:r>
            <a:r>
              <a:rPr lang="ru-RU" sz="1400" dirty="0" smtClean="0">
                <a:solidFill>
                  <a:srgbClr val="006600"/>
                </a:solidFill>
              </a:rPr>
              <a:t>А какой последний звук в слове ОРЕЛ?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П: </a:t>
            </a:r>
            <a:r>
              <a:rPr lang="ru-RU" sz="1400" dirty="0" smtClean="0">
                <a:solidFill>
                  <a:srgbClr val="006600"/>
                </a:solidFill>
              </a:rPr>
              <a:t>звук Л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Вас. </a:t>
            </a:r>
            <a:r>
              <a:rPr lang="ru-RU" sz="1400" dirty="0" smtClean="0">
                <a:solidFill>
                  <a:srgbClr val="006600"/>
                </a:solidFill>
              </a:rPr>
              <a:t>Значит, следующий конь должен быть с именем (кличкой) на звук Л.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Будьте внимательны!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</a:t>
            </a:r>
            <a:r>
              <a:rPr lang="ru-RU" sz="1400" dirty="0" smtClean="0">
                <a:solidFill>
                  <a:srgbClr val="006600"/>
                </a:solidFill>
              </a:rPr>
              <a:t>:( объясняет детям путь)  - на мяче – скакуне (</a:t>
            </a:r>
            <a:r>
              <a:rPr lang="ru-RU" sz="1400" dirty="0" err="1" smtClean="0">
                <a:solidFill>
                  <a:srgbClr val="006600"/>
                </a:solidFill>
              </a:rPr>
              <a:t>фитбол</a:t>
            </a:r>
            <a:r>
              <a:rPr lang="ru-RU" sz="1400" dirty="0" smtClean="0">
                <a:solidFill>
                  <a:srgbClr val="006600"/>
                </a:solidFill>
              </a:rPr>
              <a:t>) нужно добраться до пещеры, а из пещеры вы попадете на луга, где коней видимо-невидимо.</a:t>
            </a:r>
          </a:p>
          <a:p>
            <a:pPr>
              <a:buNone/>
            </a:pPr>
            <a:r>
              <a:rPr lang="ru-RU" sz="1400" i="1" dirty="0" smtClean="0">
                <a:solidFill>
                  <a:srgbClr val="006600"/>
                </a:solidFill>
              </a:rPr>
              <a:t>Перед детьми полоса препятствий из спортивного оборудования.</a:t>
            </a: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i="1" dirty="0" smtClean="0">
                <a:solidFill>
                  <a:srgbClr val="006600"/>
                </a:solidFill>
              </a:rPr>
              <a:t>Задание - составить цепочку слов, ориентируясь на первый и последний звуки. Например, первый конь ОРЕЛ, следующий ЛАНДЫШ, затем конь по имени ШОКОЛАД. На карточках с изображением коней есть маленькие картинки (орел, ландыш, шоколад и т.д.), по ним дети и узнают клички  коней.</a:t>
            </a: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</a:t>
            </a:r>
            <a:r>
              <a:rPr lang="ru-RU" sz="1400" dirty="0" smtClean="0">
                <a:solidFill>
                  <a:srgbClr val="006600"/>
                </a:solidFill>
              </a:rPr>
              <a:t>Доволен я вами, ясно – соколы, теперь у меня лучший табун в нашем царстве – государстве.</a:t>
            </a:r>
            <a:endParaRPr lang="ru-RU" sz="14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dirty="0" smtClean="0">
                <a:solidFill>
                  <a:srgbClr val="006600"/>
                </a:solidFill>
              </a:rPr>
              <a:t>Ой, что-то я устал приказы раздавать. Хочу повеселиться, немного удивиться.</a:t>
            </a: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Василиса. П</a:t>
            </a:r>
            <a:r>
              <a:rPr lang="ru-RU" sz="1400" dirty="0" smtClean="0">
                <a:solidFill>
                  <a:srgbClr val="006600"/>
                </a:solidFill>
              </a:rPr>
              <a:t>: Что, </a:t>
            </a:r>
            <a:r>
              <a:rPr lang="ru-RU" sz="1400" dirty="0" err="1" smtClean="0">
                <a:solidFill>
                  <a:srgbClr val="006600"/>
                </a:solidFill>
              </a:rPr>
              <a:t>Алешенька</a:t>
            </a:r>
            <a:r>
              <a:rPr lang="ru-RU" sz="1400" dirty="0" smtClean="0">
                <a:solidFill>
                  <a:srgbClr val="006600"/>
                </a:solidFill>
              </a:rPr>
              <a:t>, опять не весел?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Алеша: </a:t>
            </a:r>
            <a:r>
              <a:rPr lang="ru-RU" sz="1400" dirty="0" smtClean="0">
                <a:solidFill>
                  <a:srgbClr val="006600"/>
                </a:solidFill>
              </a:rPr>
              <a:t>не умею я удивлять, а умею землю русскую защищать.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 П: </a:t>
            </a:r>
            <a:r>
              <a:rPr lang="ru-RU" sz="1400" dirty="0" smtClean="0">
                <a:solidFill>
                  <a:srgbClr val="006600"/>
                </a:solidFill>
              </a:rPr>
              <a:t>Вот, опять мои девицы красавицы помогут. Уж мы мастерицы чудеса устраивать. Царь – батюшка, скажи, а ты умеешь мысли чужие читать? 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</a:t>
            </a:r>
            <a:r>
              <a:rPr lang="ru-RU" sz="1400" dirty="0" smtClean="0">
                <a:solidFill>
                  <a:srgbClr val="006600"/>
                </a:solidFill>
              </a:rPr>
              <a:t>Не умею.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</a:t>
            </a:r>
            <a:r>
              <a:rPr lang="ru-RU" sz="1400" dirty="0" smtClean="0">
                <a:solidFill>
                  <a:srgbClr val="006600"/>
                </a:solidFill>
              </a:rPr>
              <a:t>: А мои подружки такими чудесами владеют.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006600"/>
                </a:solidFill>
              </a:rPr>
              <a:t>Логопедический фокус «Угадай картинку»</a:t>
            </a:r>
            <a:r>
              <a:rPr lang="ru-RU" sz="1400" i="1" dirty="0" smtClean="0">
                <a:solidFill>
                  <a:srgbClr val="006600"/>
                </a:solidFill>
              </a:rPr>
              <a:t>.</a:t>
            </a: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i="1" dirty="0" smtClean="0">
                <a:solidFill>
                  <a:srgbClr val="006600"/>
                </a:solidFill>
              </a:rPr>
              <a:t>Пособие «Трудный звук, ты наш друг», автор И. Лебедева (описание см. Приложение)</a:t>
            </a: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Все удивляются.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 П</a:t>
            </a:r>
            <a:r>
              <a:rPr lang="ru-RU" sz="1400" dirty="0" smtClean="0">
                <a:solidFill>
                  <a:srgbClr val="006600"/>
                </a:solidFill>
              </a:rPr>
              <a:t>: А вот теперь, батюшка мне скажи, если я тебе покажу картинку, ты ответишь что там нарисовано?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</a:t>
            </a:r>
            <a:r>
              <a:rPr lang="ru-RU" sz="1400" dirty="0" smtClean="0">
                <a:solidFill>
                  <a:srgbClr val="006600"/>
                </a:solidFill>
              </a:rPr>
              <a:t>Конечно, что я глупенький что ли?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Василиса: </a:t>
            </a:r>
            <a:r>
              <a:rPr lang="ru-RU" sz="1400" dirty="0" smtClean="0">
                <a:solidFill>
                  <a:srgbClr val="006600"/>
                </a:solidFill>
              </a:rPr>
              <a:t>А если я тебе картинку не покажу, а дам понюхать, ты ответишь, что там?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</a:t>
            </a:r>
            <a:r>
              <a:rPr lang="ru-RU" sz="1400" dirty="0" smtClean="0">
                <a:solidFill>
                  <a:srgbClr val="006600"/>
                </a:solidFill>
              </a:rPr>
              <a:t>: Понюхать? Что я тебе собачка, какая то?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 П</a:t>
            </a:r>
            <a:r>
              <a:rPr lang="ru-RU" sz="1400" dirty="0" smtClean="0">
                <a:solidFill>
                  <a:srgbClr val="006600"/>
                </a:solidFill>
              </a:rPr>
              <a:t>: а вот мои подружки умеют, подивись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006600"/>
                </a:solidFill>
              </a:rPr>
              <a:t>Логопедический фокус «Узнай по запаху»</a:t>
            </a:r>
            <a:r>
              <a:rPr lang="ru-RU" sz="1400" i="1" dirty="0" smtClean="0">
                <a:solidFill>
                  <a:srgbClr val="006600"/>
                </a:solidFill>
              </a:rPr>
              <a:t>.</a:t>
            </a: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i="1" dirty="0" smtClean="0">
                <a:solidFill>
                  <a:srgbClr val="006600"/>
                </a:solidFill>
              </a:rPr>
              <a:t>Пособие «Трудный звук, ты наш друг», автор И. Лебедева (описание см. Приложение)</a:t>
            </a: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 восхищается: </a:t>
            </a:r>
            <a:r>
              <a:rPr lang="ru-RU" sz="1400" dirty="0" smtClean="0">
                <a:solidFill>
                  <a:srgbClr val="006600"/>
                </a:solidFill>
              </a:rPr>
              <a:t>Ой, что-то после ваших чудес мне пирожков с хреном захотелось.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 П</a:t>
            </a:r>
            <a:r>
              <a:rPr lang="ru-RU" sz="1400" dirty="0" smtClean="0">
                <a:solidFill>
                  <a:srgbClr val="006600"/>
                </a:solidFill>
              </a:rPr>
              <a:t>: угостим мы тебя пирогами, только хрен вырастим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 </a:t>
            </a:r>
          </a:p>
          <a:p>
            <a:pPr algn="ctr">
              <a:buNone/>
            </a:pPr>
            <a:r>
              <a:rPr lang="ru-RU" sz="1400" b="1" dirty="0" smtClean="0">
                <a:solidFill>
                  <a:srgbClr val="006600"/>
                </a:solidFill>
              </a:rPr>
              <a:t>Музыкальная игра «Хрен, ты мой хрен»</a:t>
            </a: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 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</a:t>
            </a:r>
          </a:p>
          <a:p>
            <a:pPr>
              <a:buNone/>
            </a:pPr>
            <a:r>
              <a:rPr lang="ru-RU" sz="1400" b="1" dirty="0" smtClean="0">
                <a:solidFill>
                  <a:srgbClr val="006600"/>
                </a:solidFill>
              </a:rPr>
              <a:t>        </a:t>
            </a:r>
            <a:r>
              <a:rPr lang="ru-RU" sz="1400" dirty="0" smtClean="0">
                <a:solidFill>
                  <a:srgbClr val="006600"/>
                </a:solidFill>
              </a:rPr>
              <a:t>Ну а теперь мое </a:t>
            </a:r>
            <a:r>
              <a:rPr lang="ru-RU" sz="1400" b="1" u="sng" dirty="0" smtClean="0">
                <a:solidFill>
                  <a:srgbClr val="006600"/>
                </a:solidFill>
              </a:rPr>
              <a:t>последнее испытание</a:t>
            </a:r>
            <a:r>
              <a:rPr lang="ru-RU" sz="1400" dirty="0" smtClean="0">
                <a:solidFill>
                  <a:srgbClr val="006600"/>
                </a:solidFill>
              </a:rPr>
              <a:t>. Хочу посмотреть какие вы дружные, потому что врагов в одиночку не одолеть. Все богатыри на Руси ведали: один в поле не воин. Есть у меня волшебный ларец, давненько я его нашел, 30 лет и 3 года тому назад, но открыть его я не могу, не знаю слова секретного. Если сможете одолеть Змея Горыныча, да узнать секретное слово к его волшебному ларцу, то приму я вас на службу государеву.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Добраться до царства Горыныча можно в сапогах – скороходах.  И не забывайте, что задание вы должны выполнить пока золотой песочек пересыпается в часах, а не то…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Алеша П: Что добры молодцы готовы сразиться с чудищем 7- </a:t>
            </a:r>
            <a:r>
              <a:rPr lang="ru-RU" sz="1400" dirty="0" err="1" smtClean="0">
                <a:solidFill>
                  <a:srgbClr val="006600"/>
                </a:solidFill>
              </a:rPr>
              <a:t>головым</a:t>
            </a:r>
            <a:r>
              <a:rPr lang="ru-RU" sz="1400" dirty="0" smtClean="0">
                <a:solidFill>
                  <a:srgbClr val="006600"/>
                </a:solidFill>
              </a:rPr>
              <a:t>?</a:t>
            </a:r>
          </a:p>
          <a:p>
            <a:pPr algn="ctr">
              <a:buNone/>
            </a:pPr>
            <a:r>
              <a:rPr lang="ru-RU" sz="1400" b="1" dirty="0" smtClean="0">
                <a:solidFill>
                  <a:srgbClr val="006600"/>
                </a:solidFill>
              </a:rPr>
              <a:t>«Шифр»</a:t>
            </a: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r>
              <a:rPr lang="ru-RU" sz="1400" i="1" dirty="0" smtClean="0">
                <a:solidFill>
                  <a:srgbClr val="006600"/>
                </a:solidFill>
              </a:rPr>
              <a:t>Герои объясняют детям задание – в сапогах – скороходах добежать до Змея Г., отрубить голову (проткнуть шарик), достать картинку из шарика– часть кода, затем вернуться и т.д.. прочитать слово БОГАТЫРЬ– откроется замок.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</a:t>
            </a:r>
            <a:r>
              <a:rPr lang="ru-RU" sz="1400" dirty="0" smtClean="0">
                <a:solidFill>
                  <a:srgbClr val="006600"/>
                </a:solidFill>
              </a:rPr>
              <a:t>. обращается к царю: 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Вот царь, метко били все по цели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И змеюку одолели!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Он в овраг большой </a:t>
            </a:r>
            <a:r>
              <a:rPr lang="ru-RU" sz="1400" b="1" i="1" dirty="0" err="1" smtClean="0">
                <a:solidFill>
                  <a:srgbClr val="006600"/>
                </a:solidFill>
              </a:rPr>
              <a:t>свалился,Тут</a:t>
            </a:r>
            <a:r>
              <a:rPr lang="ru-RU" sz="1400" b="1" i="1" dirty="0" smtClean="0">
                <a:solidFill>
                  <a:srgbClr val="006600"/>
                </a:solidFill>
              </a:rPr>
              <a:t> же наземь повалился,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Там издал последний </a:t>
            </a:r>
            <a:r>
              <a:rPr lang="ru-RU" sz="1400" b="1" i="1" dirty="0" err="1" smtClean="0">
                <a:solidFill>
                  <a:srgbClr val="006600"/>
                </a:solidFill>
              </a:rPr>
              <a:t>вздох,Да</a:t>
            </a:r>
            <a:r>
              <a:rPr lang="ru-RU" sz="1400" b="1" i="1" dirty="0" smtClean="0">
                <a:solidFill>
                  <a:srgbClr val="006600"/>
                </a:solidFill>
              </a:rPr>
              <a:t> и сразу же издох...</a:t>
            </a:r>
          </a:p>
          <a:p>
            <a:pPr>
              <a:buNone/>
            </a:pPr>
            <a:endParaRPr lang="ru-RU" sz="14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Царь радуется:  а какое слово то получилось?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Дети: </a:t>
            </a:r>
            <a:r>
              <a:rPr lang="ru-RU" sz="1400" dirty="0" smtClean="0">
                <a:solidFill>
                  <a:srgbClr val="006600"/>
                </a:solidFill>
              </a:rPr>
              <a:t>(читают) БОГАТЫРЬ. (произносят все вместе с царем и ларец открывается)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ЦАРЬ:  </a:t>
            </a:r>
            <a:r>
              <a:rPr lang="ru-RU" sz="1400" dirty="0" smtClean="0">
                <a:solidFill>
                  <a:srgbClr val="006600"/>
                </a:solidFill>
              </a:rPr>
              <a:t>Вот службу мне сослужили славную. Слово царя закон – беру вас в свою дружину. На Руси у каждого богатыря был специальный знак на груди, я хочу вас тоже этими знаками наградить. Спасибо, добры молодцы (пожимает руки).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НАГРАЖДАЕТ девочек: теперь я могу считать вас настоящими подругами </a:t>
            </a:r>
            <a:r>
              <a:rPr lang="ru-RU" sz="1400" dirty="0" err="1" smtClean="0">
                <a:solidFill>
                  <a:srgbClr val="006600"/>
                </a:solidFill>
              </a:rPr>
              <a:t>Василисушки</a:t>
            </a:r>
            <a:r>
              <a:rPr lang="ru-RU" sz="1400" dirty="0" smtClean="0">
                <a:solidFill>
                  <a:srgbClr val="006600"/>
                </a:solidFill>
              </a:rPr>
              <a:t>, получите свои медали за смекалку девичью.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Доченька, </a:t>
            </a:r>
            <a:r>
              <a:rPr lang="ru-RU" sz="1400" dirty="0" err="1" smtClean="0">
                <a:solidFill>
                  <a:srgbClr val="006600"/>
                </a:solidFill>
              </a:rPr>
              <a:t>Василисушка</a:t>
            </a:r>
            <a:r>
              <a:rPr lang="ru-RU" sz="1400" dirty="0" smtClean="0">
                <a:solidFill>
                  <a:srgbClr val="006600"/>
                </a:solidFill>
              </a:rPr>
              <a:t>, посмотри-ка в своем интернете близко ли к нашим границам </a:t>
            </a:r>
            <a:r>
              <a:rPr lang="ru-RU" sz="1400" dirty="0" err="1" smtClean="0">
                <a:solidFill>
                  <a:srgbClr val="006600"/>
                </a:solidFill>
              </a:rPr>
              <a:t>Поганин</a:t>
            </a:r>
            <a:r>
              <a:rPr lang="ru-RU" sz="1400" dirty="0" smtClean="0">
                <a:solidFill>
                  <a:srgbClr val="006600"/>
                </a:solidFill>
              </a:rPr>
              <a:t> подошел.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Василиса открывает планшет. </a:t>
            </a:r>
            <a:r>
              <a:rPr lang="ru-RU" sz="1400" b="1" u="sng" dirty="0" err="1" smtClean="0">
                <a:solidFill>
                  <a:srgbClr val="006600"/>
                </a:solidFill>
              </a:rPr>
              <a:t>Яндекс</a:t>
            </a:r>
            <a:r>
              <a:rPr lang="ru-RU" sz="1400" b="1" u="sng" dirty="0" smtClean="0">
                <a:solidFill>
                  <a:srgbClr val="006600"/>
                </a:solidFill>
              </a:rPr>
              <a:t>. Читает новости: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Новость номер 1 – на Руси создана новая молодецкая дружина 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Новость номер 2 – царь </a:t>
            </a:r>
            <a:r>
              <a:rPr lang="ru-RU" sz="1400" dirty="0" err="1" smtClean="0">
                <a:solidFill>
                  <a:srgbClr val="006600"/>
                </a:solidFill>
              </a:rPr>
              <a:t>Поганин</a:t>
            </a:r>
            <a:r>
              <a:rPr lang="ru-RU" sz="1400" dirty="0" smtClean="0">
                <a:solidFill>
                  <a:srgbClr val="006600"/>
                </a:solidFill>
              </a:rPr>
              <a:t> повернул прочь от земли русской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6600"/>
                </a:solidFill>
              </a:rPr>
              <a:t>Алеша П: 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Илья М, Добрыня Н, Алеша П – 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три защитника, три брата, три богатыря!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«Русь на воинов богата», - говорят не зря!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Меч и лук, копье, булава, щит и верный конь.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Враг! Не тронь родной державы,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Охраняет Русь по праву</a:t>
            </a:r>
          </a:p>
          <a:p>
            <a:pPr>
              <a:buNone/>
            </a:pPr>
            <a:r>
              <a:rPr lang="ru-RU" sz="1400" b="1" i="1" dirty="0" smtClean="0">
                <a:solidFill>
                  <a:srgbClr val="006600"/>
                </a:solidFill>
              </a:rPr>
              <a:t>Богатырской русской славы боевой огонь!</a:t>
            </a:r>
          </a:p>
          <a:p>
            <a:pPr>
              <a:buNone/>
            </a:pPr>
            <a:r>
              <a:rPr lang="ru-RU" sz="1400" dirty="0" smtClean="0">
                <a:solidFill>
                  <a:srgbClr val="006600"/>
                </a:solidFill>
              </a:rPr>
              <a:t> </a:t>
            </a:r>
          </a:p>
          <a:p>
            <a:pPr algn="ctr">
              <a:buNone/>
            </a:pPr>
            <a:r>
              <a:rPr lang="ru-RU" sz="1400" b="1" dirty="0" smtClean="0">
                <a:solidFill>
                  <a:srgbClr val="006600"/>
                </a:solidFill>
              </a:rPr>
              <a:t>Клип «Богатырская сила» дети выходят из зала</a:t>
            </a:r>
            <a:endParaRPr lang="ru-RU" sz="1400" dirty="0" smtClean="0">
              <a:solidFill>
                <a:srgbClr val="006600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C00000"/>
                </a:solidFill>
              </a:rPr>
              <a:t>МЕРОПРИЯТИЯ  </a:t>
            </a:r>
            <a:br>
              <a:rPr lang="ru-RU" sz="1800" dirty="0" smtClean="0">
                <a:solidFill>
                  <a:srgbClr val="C00000"/>
                </a:solidFill>
              </a:rPr>
            </a:br>
            <a:r>
              <a:rPr lang="ru-RU" sz="1800" dirty="0" smtClean="0">
                <a:solidFill>
                  <a:srgbClr val="C00000"/>
                </a:solidFill>
              </a:rPr>
              <a:t>ПО  ВОЕННО – ПАТРИОТИЧЕСКОМУ  ВОСПИТАНИЮ</a:t>
            </a:r>
            <a:endParaRPr lang="ru-RU" sz="1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429288"/>
          </a:xfrm>
        </p:spPr>
        <p:txBody>
          <a:bodyPr>
            <a:normAutofit fontScale="40000" lnSpcReduction="20000"/>
          </a:bodyPr>
          <a:lstStyle/>
          <a:p>
            <a:pPr lvl="0" algn="just">
              <a:buNone/>
            </a:pPr>
            <a:r>
              <a:rPr lang="ru-RU" sz="2900" b="1" u="sng" dirty="0" smtClean="0">
                <a:solidFill>
                  <a:srgbClr val="C00000"/>
                </a:solidFill>
              </a:rPr>
              <a:t>«День военно-воздушных шаров» 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музыкально-спортивное развлечение для детей средней и старшей групп.</a:t>
            </a:r>
          </a:p>
          <a:p>
            <a:pPr lvl="0" algn="just">
              <a:buNone/>
            </a:pPr>
            <a:r>
              <a:rPr lang="ru-RU" sz="2900" b="1" u="sng" dirty="0" smtClean="0">
                <a:solidFill>
                  <a:srgbClr val="C00000"/>
                </a:solidFill>
              </a:rPr>
              <a:t>«Богатырская сила» 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логопедическое музыкально-спортивное развлечение с детьми подготовительной группы.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 </a:t>
            </a:r>
            <a:r>
              <a:rPr lang="ru-RU" sz="2900" b="1" u="sng" dirty="0" smtClean="0">
                <a:solidFill>
                  <a:srgbClr val="C00000"/>
                </a:solidFill>
              </a:rPr>
              <a:t>«Военная тревога» 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спортивное мероприятие в честь 70летия Победы со старшими дошкольниками.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Совместная творческая работа родителей, детей и воспитателей группы №5</a:t>
            </a:r>
          </a:p>
          <a:p>
            <a:pPr lvl="0" algn="just">
              <a:buNone/>
            </a:pPr>
            <a:r>
              <a:rPr lang="ru-RU" sz="2900" b="1" u="sng" dirty="0" smtClean="0">
                <a:solidFill>
                  <a:srgbClr val="C00000"/>
                </a:solidFill>
              </a:rPr>
              <a:t> «Голубь мира», «Вечный огонь».    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Создание и реализация проекта«</a:t>
            </a:r>
            <a:r>
              <a:rPr lang="ru-RU" sz="2900" b="1" u="sng" dirty="0" smtClean="0">
                <a:solidFill>
                  <a:srgbClr val="C00000"/>
                </a:solidFill>
              </a:rPr>
              <a:t>Никто не забыт, ничто не забыто» 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- подготовительные группы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Музыкально-литературная  </a:t>
            </a:r>
            <a:r>
              <a:rPr lang="ru-RU" sz="2900" dirty="0" smtClean="0">
                <a:solidFill>
                  <a:srgbClr val="C00000"/>
                </a:solidFill>
              </a:rPr>
              <a:t>композиция	</a:t>
            </a:r>
            <a:r>
              <a:rPr lang="ru-RU" sz="2900" b="1" u="sng" dirty="0" smtClean="0">
                <a:solidFill>
                  <a:srgbClr val="C00000"/>
                </a:solidFill>
              </a:rPr>
              <a:t>«Долгожданные весточки с фронта» </a:t>
            </a:r>
            <a:r>
              <a:rPr lang="ru-RU" sz="2900" u="sng" dirty="0" smtClean="0">
                <a:solidFill>
                  <a:srgbClr val="C00000"/>
                </a:solidFill>
              </a:rPr>
              <a:t>старшие дошкольники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Зарница	</a:t>
            </a:r>
            <a:r>
              <a:rPr lang="ru-RU" sz="2900" b="1" u="sng" dirty="0" smtClean="0">
                <a:solidFill>
                  <a:srgbClr val="C00000"/>
                </a:solidFill>
              </a:rPr>
              <a:t>«Дню Победы посвящается» </a:t>
            </a:r>
            <a:r>
              <a:rPr lang="ru-RU" sz="2900" dirty="0" smtClean="0">
                <a:solidFill>
                  <a:srgbClr val="C00000"/>
                </a:solidFill>
              </a:rPr>
              <a:t>- старшие, подготовительные группы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Музыкально-литературная  композиция </a:t>
            </a:r>
            <a:r>
              <a:rPr lang="ru-RU" sz="2900" dirty="0" smtClean="0">
                <a:solidFill>
                  <a:srgbClr val="C00000"/>
                </a:solidFill>
              </a:rPr>
              <a:t>	</a:t>
            </a:r>
            <a:r>
              <a:rPr lang="ru-RU" sz="2900" b="1" u="sng" dirty="0" smtClean="0">
                <a:solidFill>
                  <a:srgbClr val="C00000"/>
                </a:solidFill>
              </a:rPr>
              <a:t>«И помнит мир спасённый», «На привале» </a:t>
            </a:r>
            <a:r>
              <a:rPr lang="ru-RU" sz="2900" dirty="0" smtClean="0">
                <a:solidFill>
                  <a:srgbClr val="C00000"/>
                </a:solidFill>
              </a:rPr>
              <a:t>(гр.9,7)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Экскурсия к мемориалу </a:t>
            </a:r>
            <a:r>
              <a:rPr lang="ru-RU" sz="2900" b="1" u="sng" dirty="0" smtClean="0">
                <a:solidFill>
                  <a:srgbClr val="C00000"/>
                </a:solidFill>
              </a:rPr>
              <a:t>«В </a:t>
            </a:r>
            <a:r>
              <a:rPr lang="ru-RU" sz="2900" b="1" u="sng" dirty="0" err="1" smtClean="0">
                <a:solidFill>
                  <a:srgbClr val="C00000"/>
                </a:solidFill>
              </a:rPr>
              <a:t>предверии</a:t>
            </a:r>
            <a:r>
              <a:rPr lang="ru-RU" sz="2900" b="1" u="sng" dirty="0" smtClean="0">
                <a:solidFill>
                  <a:srgbClr val="C00000"/>
                </a:solidFill>
              </a:rPr>
              <a:t> Победы», «Парад гвоздик» 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с</a:t>
            </a:r>
            <a:r>
              <a:rPr lang="ru-RU" sz="2900" b="1" u="sng" dirty="0" smtClean="0">
                <a:solidFill>
                  <a:srgbClr val="C00000"/>
                </a:solidFill>
              </a:rPr>
              <a:t> </a:t>
            </a:r>
            <a:r>
              <a:rPr lang="ru-RU" sz="2900" dirty="0" smtClean="0">
                <a:solidFill>
                  <a:srgbClr val="C00000"/>
                </a:solidFill>
              </a:rPr>
              <a:t>изготовлением гвоздик детьми.</a:t>
            </a:r>
          </a:p>
          <a:p>
            <a:pPr lvl="0" algn="just">
              <a:buNone/>
            </a:pPr>
            <a:r>
              <a:rPr lang="ru-RU" sz="2900" b="1" u="sng" dirty="0" smtClean="0">
                <a:solidFill>
                  <a:srgbClr val="C00000"/>
                </a:solidFill>
              </a:rPr>
              <a:t>Легкоатлетическая эстафета к 70 </a:t>
            </a:r>
            <a:r>
              <a:rPr lang="ru-RU" sz="2900" b="1" u="sng" dirty="0" err="1" smtClean="0">
                <a:solidFill>
                  <a:srgbClr val="C00000"/>
                </a:solidFill>
              </a:rPr>
              <a:t>летию</a:t>
            </a:r>
            <a:r>
              <a:rPr lang="ru-RU" sz="2900" b="1" u="sng" dirty="0" smtClean="0">
                <a:solidFill>
                  <a:srgbClr val="C00000"/>
                </a:solidFill>
              </a:rPr>
              <a:t> Победы – 1 место</a:t>
            </a:r>
          </a:p>
          <a:p>
            <a:pPr lvl="0" algn="just">
              <a:buNone/>
            </a:pPr>
            <a:r>
              <a:rPr lang="ru-RU" sz="2900" b="1" u="sng" dirty="0" smtClean="0">
                <a:solidFill>
                  <a:srgbClr val="C00000"/>
                </a:solidFill>
              </a:rPr>
              <a:t>Участие в митинге в  День Победы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Участие сотрудников и родителей в социальном благотворительном проекте	</a:t>
            </a:r>
          </a:p>
          <a:p>
            <a:pPr lvl="0" algn="just">
              <a:buNone/>
            </a:pPr>
            <a:r>
              <a:rPr lang="ru-RU" sz="2900" b="1" u="sng" dirty="0" smtClean="0">
                <a:solidFill>
                  <a:srgbClr val="C00000"/>
                </a:solidFill>
              </a:rPr>
              <a:t>«Я помогаю ветеранам»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Участие в международном конкурсе рисунков</a:t>
            </a:r>
            <a:r>
              <a:rPr lang="ru-RU" sz="2900" b="1" u="sng" dirty="0" smtClean="0">
                <a:solidFill>
                  <a:srgbClr val="C00000"/>
                </a:solidFill>
              </a:rPr>
              <a:t>«</a:t>
            </a:r>
          </a:p>
          <a:p>
            <a:pPr lvl="0" algn="just">
              <a:buNone/>
            </a:pPr>
            <a:r>
              <a:rPr lang="ru-RU" sz="2900" b="1" u="sng" dirty="0" smtClean="0">
                <a:solidFill>
                  <a:srgbClr val="C00000"/>
                </a:solidFill>
              </a:rPr>
              <a:t>«Парад </a:t>
            </a:r>
            <a:r>
              <a:rPr lang="ru-RU" sz="2900" b="1" u="sng" dirty="0" smtClean="0">
                <a:solidFill>
                  <a:srgbClr val="C00000"/>
                </a:solidFill>
              </a:rPr>
              <a:t>Победы на Красной площади»(</a:t>
            </a:r>
            <a:r>
              <a:rPr lang="ru-RU" sz="2900" dirty="0" smtClean="0">
                <a:solidFill>
                  <a:srgbClr val="C00000"/>
                </a:solidFill>
              </a:rPr>
              <a:t>1 место) – старшая группа №5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Участие во всероссийском конкурсе ко Дню Победы по номинации </a:t>
            </a:r>
          </a:p>
          <a:p>
            <a:pPr lvl="0" algn="just">
              <a:buNone/>
            </a:pPr>
            <a:r>
              <a:rPr lang="ru-RU" sz="2900" b="1" u="sng" dirty="0" smtClean="0">
                <a:solidFill>
                  <a:srgbClr val="C00000"/>
                </a:solidFill>
              </a:rPr>
              <a:t>«Оформление помещений, территории, участка» </a:t>
            </a:r>
            <a:r>
              <a:rPr lang="ru-RU" sz="2900" dirty="0" smtClean="0">
                <a:solidFill>
                  <a:srgbClr val="C00000"/>
                </a:solidFill>
              </a:rPr>
              <a:t>5 группы (1 место) </a:t>
            </a:r>
          </a:p>
          <a:p>
            <a:pPr lvl="0" algn="just"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Проведены занятия в старших и подготовительных группах  и оформлены стенды </a:t>
            </a:r>
          </a:p>
          <a:p>
            <a:pPr lvl="0" algn="just">
              <a:buNone/>
            </a:pPr>
            <a:r>
              <a:rPr lang="ru-RU" sz="2900" b="1" u="sng" dirty="0" smtClean="0">
                <a:solidFill>
                  <a:srgbClr val="C00000"/>
                </a:solidFill>
              </a:rPr>
              <a:t>«Дети – герои </a:t>
            </a:r>
            <a:r>
              <a:rPr lang="ru-RU" sz="2900" b="1" u="sng" dirty="0" smtClean="0">
                <a:solidFill>
                  <a:srgbClr val="C00000"/>
                </a:solidFill>
              </a:rPr>
              <a:t>Великой Отечественной войны»</a:t>
            </a:r>
            <a:endParaRPr lang="ru-RU" sz="2900" b="1" u="sng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</a:rPr>
              <a:t>ПРИЛОЖЕНИЯ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ru-RU" sz="2000" b="1" dirty="0" smtClean="0">
                <a:solidFill>
                  <a:schemeClr val="tx2"/>
                </a:solidFill>
              </a:rPr>
              <a:t>СЦЕНАРИЙ  МУЗЫКАЛЬНО – ЛИТЕРАТУРНОЙ КОМПОЗИЦИИ </a:t>
            </a:r>
          </a:p>
          <a:p>
            <a:pPr marL="457200" indent="-457200">
              <a:buNone/>
            </a:pPr>
            <a:r>
              <a:rPr lang="ru-RU" sz="2000" b="1" dirty="0" smtClean="0">
                <a:solidFill>
                  <a:schemeClr val="tx2"/>
                </a:solidFill>
              </a:rPr>
              <a:t>        </a:t>
            </a:r>
            <a:r>
              <a:rPr lang="ru-RU" sz="2000" b="1" u="sng" dirty="0" smtClean="0">
                <a:solidFill>
                  <a:schemeClr val="tx2"/>
                </a:solidFill>
              </a:rPr>
              <a:t>«ДОЛГОЖДАННЫЕ  ВЕСТОЧКИ  С  ФРОНТА» </a:t>
            </a:r>
          </a:p>
          <a:p>
            <a:pPr marL="457200" indent="-457200">
              <a:buNone/>
            </a:pPr>
            <a:r>
              <a:rPr lang="ru-RU" sz="2000" b="1" dirty="0" smtClean="0">
                <a:solidFill>
                  <a:schemeClr val="tx2"/>
                </a:solidFill>
              </a:rPr>
              <a:t>        К  70-ЛЕТИЮ  ВЕЛИКОЙ  ПОБЕДЫ.</a:t>
            </a:r>
          </a:p>
          <a:p>
            <a:pPr marL="457200" indent="-457200">
              <a:buNone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457200" indent="-457200">
              <a:buAutoNum type="arabicPeriod" startAt="2"/>
            </a:pPr>
            <a:r>
              <a:rPr lang="ru-RU" sz="2000" b="1" dirty="0" smtClean="0">
                <a:solidFill>
                  <a:schemeClr val="tx2"/>
                </a:solidFill>
              </a:rPr>
              <a:t>СЦЕНАРИЙ  МУЗЫКАЛЬНО – ЛИТЕРАТУРНОЙ КОМПОЗИЦИИ  </a:t>
            </a:r>
          </a:p>
          <a:p>
            <a:pPr marL="457200" indent="-457200">
              <a:buNone/>
            </a:pPr>
            <a:r>
              <a:rPr lang="ru-RU" sz="2000" b="1" dirty="0" smtClean="0">
                <a:solidFill>
                  <a:schemeClr val="tx2"/>
                </a:solidFill>
              </a:rPr>
              <a:t>        </a:t>
            </a:r>
            <a:r>
              <a:rPr lang="ru-RU" sz="2000" b="1" u="sng" dirty="0" smtClean="0">
                <a:solidFill>
                  <a:schemeClr val="tx2"/>
                </a:solidFill>
              </a:rPr>
              <a:t>«ЛЮБИТЕ  РОССИЮ»</a:t>
            </a:r>
          </a:p>
          <a:p>
            <a:pPr marL="457200" indent="-457200">
              <a:buNone/>
            </a:pPr>
            <a:r>
              <a:rPr lang="ru-RU" sz="2000" b="1" dirty="0" smtClean="0">
                <a:solidFill>
                  <a:schemeClr val="tx2"/>
                </a:solidFill>
              </a:rPr>
              <a:t>        С  ИСПОЛЬЗОВАНИЕМ  СТИХОВ  С.ЕСЕНИНА, Д.ДАВЫДОВА.</a:t>
            </a:r>
          </a:p>
          <a:p>
            <a:pPr marL="457200" indent="-457200">
              <a:buNone/>
            </a:pPr>
            <a:endParaRPr lang="ru-RU" sz="2000" b="1" dirty="0" smtClean="0">
              <a:solidFill>
                <a:schemeClr val="tx2"/>
              </a:solidFill>
            </a:endParaRPr>
          </a:p>
          <a:p>
            <a:pPr marL="457200" indent="-457200">
              <a:buAutoNum type="arabicPeriod" startAt="3"/>
            </a:pPr>
            <a:r>
              <a:rPr lang="ru-RU" sz="2000" b="1" dirty="0" smtClean="0">
                <a:solidFill>
                  <a:schemeClr val="tx2"/>
                </a:solidFill>
              </a:rPr>
              <a:t>СЦЕНАРИЙ  ЛОГОПЕДИЧЕСКОГО  СПОРТИВНО – МУЗЫКАЛЬНОГО  РАЗВЛЕЧЕНИЯ  </a:t>
            </a:r>
          </a:p>
          <a:p>
            <a:pPr marL="457200" indent="-457200">
              <a:buNone/>
            </a:pPr>
            <a:r>
              <a:rPr lang="ru-RU" sz="2000" b="1" dirty="0" smtClean="0">
                <a:solidFill>
                  <a:schemeClr val="tx2"/>
                </a:solidFill>
              </a:rPr>
              <a:t>       </a:t>
            </a:r>
            <a:r>
              <a:rPr lang="ru-RU" sz="2000" b="1" u="sng" dirty="0" smtClean="0">
                <a:solidFill>
                  <a:schemeClr val="tx2"/>
                </a:solidFill>
              </a:rPr>
              <a:t>«БОГАТЫРСКАЯ  СИЛА».</a:t>
            </a:r>
            <a:endParaRPr lang="ru-RU" sz="2000" b="1" u="sng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>«ДОЛГОЖДАННЫЕ  ВЕСТОЧКИ  С  ФРОНТА»</a:t>
            </a:r>
            <a:br>
              <a:rPr lang="ru-RU" sz="2000" b="1" i="1" dirty="0" smtClean="0">
                <a:solidFill>
                  <a:srgbClr val="002060"/>
                </a:solidFill>
              </a:rPr>
            </a:br>
            <a:r>
              <a:rPr lang="ru-RU" sz="1600" b="1" i="1" dirty="0" smtClean="0">
                <a:solidFill>
                  <a:srgbClr val="002060"/>
                </a:solidFill>
              </a:rPr>
              <a:t>МУЗЫКАЛЬНО – ЛИТЕРАТУРНАЯ  КОМПОЗИЦИЯ  </a:t>
            </a:r>
            <a:br>
              <a:rPr lang="ru-RU" sz="1600" b="1" i="1" dirty="0" smtClean="0">
                <a:solidFill>
                  <a:srgbClr val="002060"/>
                </a:solidFill>
              </a:rPr>
            </a:br>
            <a:r>
              <a:rPr lang="ru-RU" sz="1600" b="1" i="1" dirty="0" smtClean="0">
                <a:solidFill>
                  <a:srgbClr val="002060"/>
                </a:solidFill>
              </a:rPr>
              <a:t>ДЛЯ  СТАРШИХ  ДОШКОЛЬНИКОВ.</a:t>
            </a:r>
            <a:endParaRPr lang="ru-RU" sz="20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НА  ЭКРАНЕ – ЗАСТАВКА  «ДЕНЬ  ПОБЕДЫ»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ЗАСТАВКА  – «ПАРАД  ПОБЕДЫ  НА  КРАСНОЙ  ПЛОЩАДИ»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Под  песню  «День  Победы» </a:t>
            </a:r>
            <a:r>
              <a:rPr lang="ru-RU" sz="1400" b="1" u="sng" dirty="0" err="1" smtClean="0">
                <a:solidFill>
                  <a:srgbClr val="002060"/>
                </a:solidFill>
              </a:rPr>
              <a:t>Тухманова</a:t>
            </a:r>
            <a:r>
              <a:rPr lang="ru-RU" sz="1400" b="1" u="sng" dirty="0" smtClean="0">
                <a:solidFill>
                  <a:srgbClr val="002060"/>
                </a:solidFill>
              </a:rPr>
              <a:t>  дети  входят  в  зал  и  выполняют  перестроение  «Парад  Победы».  Последними  появляются  Солдаты  в  форме  времен  Великой  Отечественной  войны.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Ведущая  (в  микрофон):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	Дорогие  дети,  гости!  Поздравляю  всех  с  праздником  Победы  9 Мая!                        </a:t>
            </a:r>
          </a:p>
          <a:p>
            <a:pPr>
              <a:buNone/>
            </a:pPr>
            <a:r>
              <a:rPr lang="ru-RU" sz="1400" dirty="0" smtClean="0">
                <a:solidFill>
                  <a:srgbClr val="002060"/>
                </a:solidFill>
              </a:rPr>
              <a:t>	Это особенный  праздник  для  нашего  народа. В этот день  70 лет  назад закончилась Великая  Отечественная  война. Путь к Победе был  очень  трудным  и  героическим. Много боли и горя пришлось преодолеть солдатам этой войны. Но они  не  дрогнули, они  вынесли  всё на  своих  плечах,  ведь  на  бой  их  звала  Родина – мать!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ЗАСТАВКА  – ПЛАКАТ  «РОДИНА – МАТЬ  ЗОВЕТ!»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Звучит  куплет  песни «Священная  война».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Дети  выходят  к  центральной  стене.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1 ребенок: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БЛАГОДАРИМ, СОЛДАТЫ, ВАС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ЗА  ЖИЗНЬ, ЗА  ДЕТСТВО, ЗА ВЕСНУ!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ЗА  ТИШИНУ, ЗА  МИРНЫЙ  ДОМ,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ЗА  ДОМ, В КОТОРОМ  МЫ  ЖИВЕМ.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2 ребенок: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ВЕТЕРАНАМ  ВСЕ  ДАРЯТ  ГВОЗДИКИ,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ВСПОМИНАЮТ  ОТВАЖНЫХ  БОЙЦОВ.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НЕ ЗАБУДЕМ МЫ ПОДВИГ ВЕЛИКИЙ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НАШИХ  ДЕДОВ  И  НАШИХ  ОТЦОВ.</a:t>
            </a: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ПЕСНЯ  «НАСЛЕДНИКИ  ПОБЕДЫ»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ЗАСТАВКА  – ФОТОКОЛЛАЖ  «ПРОЩАНИЕ» 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Ведущая: </a:t>
            </a:r>
            <a:r>
              <a:rPr lang="ru-RU" sz="1400" dirty="0" smtClean="0">
                <a:solidFill>
                  <a:srgbClr val="002060"/>
                </a:solidFill>
              </a:rPr>
              <a:t>На  борьбу с фашистами поднялась  вся  наша  огромная  страна. Каждый  день  эшелоны  увозили  бойцов  на  фронт.</a:t>
            </a:r>
          </a:p>
          <a:p>
            <a:pPr algn="ctr"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ТАНЦЕВАЛЬНАЯ  КОМПОЗИЦИЯ  «ПРОЩАНИЕ»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ЗАСТАВКА  – «В  ЗЕМЛЯНКЕ»  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Ведущая: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ШЛИ  СОЛДАТЫ  НА  ЗАПАД  ПО  ДОРОГАМ  ВОЙНЫ.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ВЫПАДАЛ  СРЕДИ  ЗАЛПОВ, МОЖЕТ  ЧАС  ТИШИНЫ.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И  ТОГДА  НА  ПРИВАЛЕ, ОПУСТИВШИСЬ  В  ОКОП,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ЛЮДИ  ПИСЬМА  ПИСАЛИ  ТЕМ, КТО  БЫЛ  ТАК  ДАЛЕК.</a:t>
            </a: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СЦЕНА  «У  КОСТРА»</a:t>
            </a: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ФОНОМ  ЗВУЧИТ  ПЕСНЯ  «ТЕМНАЯ  НОЧЬ»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1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Ведущая: </a:t>
            </a:r>
            <a:r>
              <a:rPr lang="ru-RU" sz="1400" dirty="0" smtClean="0">
                <a:solidFill>
                  <a:srgbClr val="002060"/>
                </a:solidFill>
              </a:rPr>
              <a:t>Во  многих  семьях  сохранились  письма  – солдатские  треугольники, которые  посылали  с  фронта  отцы  и  братья. Они  писали, что вернутся  домой с победой.</a:t>
            </a: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  центр  зала  выходит  мальчик. В  руках  у  него – фронтовое  письмо,  свёрнутое  треугольником.  Он  разворачивает его  и  «читает»  письмо.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ЗДРАВСТВУЙ,  ДОРОГОЙ  МАКСИМ!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ЗДРАВСТВУЙ,  МОЙ  ЛЮБИМЫЙ  СЫН!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Я  ПИШУ  С  ПЕРЕДОВОЙ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ЗАВТРА  УТРОМ – СНОВА  В  БОЙ!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	БУДЕМ  МЫ  ФАШИСТОВ  ГНАТЬ.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	БЕРЕГИ,  СЫНОЧЕК,  МАТЬ.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	ПОЗАБУДЬ  ПЕЧАЛЬ  И  ГРУСТЬ – 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	Я  С  ПОБЕДОЮ  ВЕРНУСЬ!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ОБНИМУ  ВАС,  НАКОНЕЦ.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ДО СВИДАНЬЯ. ТВОЙ  ОТЕЦ.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u="sng" dirty="0" smtClean="0">
                <a:solidFill>
                  <a:srgbClr val="002060"/>
                </a:solidFill>
              </a:rPr>
              <a:t>Выходят  четверо  детей.  Они  поочередно  читают  письмо,  передавая  его  из  рук  в  руки.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ДОРОГИЕ  МОИ  РОДНЫЕ!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НОЧЬ. ДРОЖИТ ОГОНЁК СВЕЧИ.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ВСПОМИНАЮ  УЖЕ  НЕ ВПЕРВЫЕ,</a:t>
            </a:r>
            <a:endParaRPr lang="ru-RU" sz="1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400" b="1" i="1" dirty="0" smtClean="0">
                <a:solidFill>
                  <a:srgbClr val="002060"/>
                </a:solidFill>
              </a:rPr>
              <a:t>КАК  ВЫ  СПИТЕ  НА  ТЕПЛОЙ  ПЕЧИ.</a:t>
            </a:r>
            <a:endParaRPr lang="ru-RU" sz="1400" dirty="0" smtClean="0">
              <a:solidFill>
                <a:srgbClr val="002060"/>
              </a:solidFill>
            </a:endParaRP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b="1" i="1" dirty="0" smtClean="0"/>
              <a:t>В  </a:t>
            </a:r>
            <a:r>
              <a:rPr lang="ru-RU" sz="1600" b="1" i="1" dirty="0" smtClean="0">
                <a:solidFill>
                  <a:srgbClr val="002060"/>
                </a:solidFill>
              </a:rPr>
              <a:t>НАШЕЙ  МАЛЕНЬКОЙ  СТАРОЙ  ИЗБУШКЕ,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	ЧТО  В  ГЛУХИХ  ЗАТЕРЯЛАСЬ  ЛЕСАХ,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	ВСПОМИНАЮ  Я  ПОЛЕ,  РЕЧУШКУ,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	ВНОВЬ  И  ВНОВЬ  ВСПОМИНАЮ  ВАС.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МОИ  БРАТЬЯ  И  СЕСТРЫ  РОДНЫЕ!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ЗАВТРА  СНОВА  Я  В  БОЙ  ИДУ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ЗА  ОТЧИЗНУ  СВОЮ, ЗА  РОССИЮ,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ЧТО  ПОПАЛА  В  ЛИХУЮ  БЕДУ.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	СОБЕРУ  СВОЕ  МУЖЕСТВО,  СИЛУ,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	БУДУ  НЕМЦЕВ  БЕЗ  ЖАЛОСТИ  БИТЬ.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	ЧТОБЫ  ВАМ  НИЧЕГО  НЕ  ГРОЗИЛО,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i="1" dirty="0" smtClean="0">
                <a:solidFill>
                  <a:srgbClr val="002060"/>
                </a:solidFill>
              </a:rPr>
              <a:t>	ЧТОБ  МОГЛИ  ВЫ  УЧИТЬСЯ  И  ЖИТЬ.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u="sng" dirty="0" smtClean="0">
                <a:solidFill>
                  <a:srgbClr val="002060"/>
                </a:solidFill>
              </a:rPr>
              <a:t>ЗАСТАВКА   –«БОЕВЫЕ  ДРУЗЬЯ» - ФОТО  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b="1" u="sng" dirty="0" smtClean="0">
                <a:solidFill>
                  <a:srgbClr val="002060"/>
                </a:solidFill>
              </a:rPr>
              <a:t>Ведущая:</a:t>
            </a:r>
            <a:endParaRPr lang="ru-RU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500" dirty="0" smtClean="0">
                <a:solidFill>
                  <a:srgbClr val="002060"/>
                </a:solidFill>
              </a:rPr>
              <a:t>	Ждали  вестей  из  дома  солдаты. Ради  близких  и  родных  людей  шли  в  бой.  На  полях  сражений  поддерживало  бойца  лишь  надёжное плечо  боевых  друзей.  Фронтовые  друзья  пронесли  свою  крепкую дружбу через  всю  войну.</a:t>
            </a:r>
          </a:p>
          <a:p>
            <a:pPr>
              <a:buNone/>
            </a:pPr>
            <a:endParaRPr lang="ru-RU" sz="15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900" b="1" u="sng" dirty="0" smtClean="0">
                <a:solidFill>
                  <a:srgbClr val="002060"/>
                </a:solidFill>
              </a:rPr>
              <a:t>ТАНЦЕВАЛЬНАЯ  МИНИАТЮРА</a:t>
            </a:r>
            <a:endParaRPr lang="ru-RU" sz="19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1900" b="1" u="sng" dirty="0" smtClean="0">
                <a:solidFill>
                  <a:srgbClr val="002060"/>
                </a:solidFill>
              </a:rPr>
              <a:t>«ТРИ  ТАНКИСТА»</a:t>
            </a:r>
            <a:endParaRPr lang="ru-RU" sz="19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FAC08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3242</Words>
  <Application>Microsoft Office PowerPoint</Application>
  <PresentationFormat>Экран (4:3)</PresentationFormat>
  <Paragraphs>602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Слайд 1</vt:lpstr>
      <vt:lpstr>Слайд 2</vt:lpstr>
      <vt:lpstr>ИННОВАЦИОННАЯ  ДЕЯТЕЛЬНОСТЬ  ПРИ  ПРОВЕДЕНИИ   ВОЕННО – ПАТРИОТИЧЕСКОЙ  РАБОТЫ  В  ДОУ.</vt:lpstr>
      <vt:lpstr>МЕРОПРИЯТИЯ   ПО  ВОЕННО – ПАТРИОТИЧЕСКОМУ  ВОСПИТАНИЮ</vt:lpstr>
      <vt:lpstr>ПРИЛОЖЕНИЯ</vt:lpstr>
      <vt:lpstr>«ДОЛГОЖДАННЫЕ  ВЕСТОЧКИ  С  ФРОНТА» МУЗЫКАЛЬНО – ЛИТЕРАТУРНАЯ  КОМПОЗИЦИЯ   ДЛЯ  СТАРШИХ  ДОШКОЛЬНИКОВ.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ЛЮБИТЕ  РОССИЮ! МУЗЫКАЛЬНО – ЛИТЕРАТУРНАЯ  КОМПОЗИЦИЯ  ДЛЯ  СТАРШИХ  ДОШКОЛЬНИКОВ С  ИСПОЛЬЗОВАНИЕМ  СТИХОВ  С.ЕСЕНИНА, Д.ДАВЫДОВА.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 Логопедическое  музыкально – спортивно  развлечение «Богатырская  сила» для  детей  подготовительной  группы 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МАДОУ №26</cp:lastModifiedBy>
  <cp:revision>48</cp:revision>
  <dcterms:created xsi:type="dcterms:W3CDTF">2013-08-20T22:02:58Z</dcterms:created>
  <dcterms:modified xsi:type="dcterms:W3CDTF">2015-11-12T09:43:30Z</dcterms:modified>
</cp:coreProperties>
</file>