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80" r:id="rId4"/>
    <p:sldId id="293" r:id="rId5"/>
    <p:sldId id="290" r:id="rId6"/>
    <p:sldId id="277" r:id="rId7"/>
    <p:sldId id="300" r:id="rId8"/>
    <p:sldId id="301" r:id="rId9"/>
    <p:sldId id="303" r:id="rId10"/>
    <p:sldId id="275" r:id="rId11"/>
    <p:sldId id="259" r:id="rId12"/>
    <p:sldId id="260" r:id="rId13"/>
    <p:sldId id="261" r:id="rId14"/>
    <p:sldId id="262" r:id="rId15"/>
    <p:sldId id="263" r:id="rId16"/>
    <p:sldId id="264" r:id="rId17"/>
    <p:sldId id="265" r:id="rId18"/>
    <p:sldId id="266" r:id="rId19"/>
    <p:sldId id="276" r:id="rId20"/>
    <p:sldId id="267" r:id="rId21"/>
    <p:sldId id="270" r:id="rId22"/>
    <p:sldId id="273" r:id="rId23"/>
    <p:sldId id="274" r:id="rId24"/>
    <p:sldId id="271" r:id="rId25"/>
    <p:sldId id="285" r:id="rId26"/>
    <p:sldId id="286" r:id="rId27"/>
    <p:sldId id="298" r:id="rId28"/>
    <p:sldId id="30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3129DA-B2E3-44DE-ACD3-2ABDBE4D826C}"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3129DA-B2E3-44DE-ACD3-2ABDBE4D826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693129DA-B2E3-44DE-ACD3-2ABDBE4D826C}"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693129DA-B2E3-44DE-ACD3-2ABDBE4D826C}"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3129DA-B2E3-44DE-ACD3-2ABDBE4D826C}"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D415C980-9A0A-48C3-8438-F0D98629CB40}" type="datetimeFigureOut">
              <a:rPr lang="ru-RU" smtClean="0"/>
              <a:pPr/>
              <a:t>08.12.2017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3129DA-B2E3-44DE-ACD3-2ABDBE4D826C}"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693129DA-B2E3-44DE-ACD3-2ABDBE4D826C}"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693129DA-B2E3-44DE-ACD3-2ABDBE4D826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93129DA-B2E3-44DE-ACD3-2ABDBE4D826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93129DA-B2E3-44DE-ACD3-2ABDBE4D826C}"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D415C980-9A0A-48C3-8438-F0D98629CB40}" type="datetimeFigureOut">
              <a:rPr lang="ru-RU" smtClean="0"/>
              <a:pPr/>
              <a:t>08.12.2017</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693129DA-B2E3-44DE-ACD3-2ABDBE4D826C}"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D415C980-9A0A-48C3-8438-F0D98629CB40}" type="datetimeFigureOut">
              <a:rPr lang="ru-RU" smtClean="0"/>
              <a:pPr/>
              <a:t>08.12.2017</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415C980-9A0A-48C3-8438-F0D98629CB40}" type="datetimeFigureOut">
              <a:rPr lang="ru-RU" smtClean="0"/>
              <a:pPr/>
              <a:t>08.12.2017</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93129DA-B2E3-44DE-ACD3-2ABDBE4D826C}"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solidFill>
                  <a:schemeClr val="tx1">
                    <a:lumMod val="95000"/>
                    <a:lumOff val="5000"/>
                  </a:schemeClr>
                </a:solidFill>
              </a:rPr>
              <a:t>Логопедический массаж</a:t>
            </a:r>
            <a:br>
              <a:rPr lang="ru-RU" b="1" dirty="0" smtClean="0">
                <a:solidFill>
                  <a:schemeClr val="tx1">
                    <a:lumMod val="95000"/>
                    <a:lumOff val="5000"/>
                  </a:schemeClr>
                </a:solidFill>
              </a:rPr>
            </a:br>
            <a:endParaRPr lang="ru-RU" b="1" dirty="0">
              <a:solidFill>
                <a:schemeClr val="tx1">
                  <a:lumMod val="95000"/>
                  <a:lumOff val="5000"/>
                </a:schemeClr>
              </a:solidFill>
            </a:endParaRPr>
          </a:p>
        </p:txBody>
      </p:sp>
      <p:pic>
        <p:nvPicPr>
          <p:cNvPr id="28674" name="Picture 2" descr="http://f.doctor.kz/news/011/200/logoppp.jpg"/>
          <p:cNvPicPr>
            <a:picLocks noChangeAspect="1" noChangeArrowheads="1"/>
          </p:cNvPicPr>
          <p:nvPr/>
        </p:nvPicPr>
        <p:blipFill>
          <a:blip r:embed="rId2"/>
          <a:srcRect/>
          <a:stretch>
            <a:fillRect/>
          </a:stretch>
        </p:blipFill>
        <p:spPr bwMode="auto">
          <a:xfrm>
            <a:off x="357158" y="3786190"/>
            <a:ext cx="2714644" cy="2035984"/>
          </a:xfrm>
          <a:prstGeom prst="rect">
            <a:avLst/>
          </a:prstGeom>
          <a:noFill/>
        </p:spPr>
      </p:pic>
      <p:pic>
        <p:nvPicPr>
          <p:cNvPr id="28676" name="Picture 4" descr="http://www.logoped-diakova.ru/images/f-6-2-b.jpg"/>
          <p:cNvPicPr>
            <a:picLocks noChangeAspect="1" noChangeArrowheads="1"/>
          </p:cNvPicPr>
          <p:nvPr/>
        </p:nvPicPr>
        <p:blipFill>
          <a:blip r:embed="rId3"/>
          <a:srcRect/>
          <a:stretch>
            <a:fillRect/>
          </a:stretch>
        </p:blipFill>
        <p:spPr bwMode="auto">
          <a:xfrm>
            <a:off x="5857884" y="3786190"/>
            <a:ext cx="2805100" cy="2103825"/>
          </a:xfrm>
          <a:prstGeom prst="rect">
            <a:avLst/>
          </a:prstGeom>
          <a:noFill/>
        </p:spPr>
      </p:pic>
      <p:pic>
        <p:nvPicPr>
          <p:cNvPr id="28678" name="Picture 6" descr="http://ccthrive.com/pics/577df6876c2c9.jpg"/>
          <p:cNvPicPr>
            <a:picLocks noChangeAspect="1" noChangeArrowheads="1"/>
          </p:cNvPicPr>
          <p:nvPr/>
        </p:nvPicPr>
        <p:blipFill>
          <a:blip r:embed="rId4"/>
          <a:srcRect/>
          <a:stretch>
            <a:fillRect/>
          </a:stretch>
        </p:blipFill>
        <p:spPr bwMode="auto">
          <a:xfrm>
            <a:off x="3214678" y="2643182"/>
            <a:ext cx="2443155" cy="32575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12"/>
          <p:cNvSpPr>
            <a:spLocks noGrp="1"/>
          </p:cNvSpPr>
          <p:nvPr>
            <p:ph sz="half" idx="1"/>
          </p:nvPr>
        </p:nvSpPr>
        <p:spPr/>
        <p:txBody>
          <a:bodyPr>
            <a:normAutofit fontScale="85000" lnSpcReduction="20000"/>
          </a:bodyPr>
          <a:lstStyle/>
          <a:p>
            <a:r>
              <a:rPr lang="ru-RU" sz="2800" dirty="0" smtClean="0">
                <a:solidFill>
                  <a:schemeClr val="tx1">
                    <a:lumMod val="95000"/>
                    <a:lumOff val="5000"/>
                  </a:schemeClr>
                </a:solidFill>
              </a:rPr>
              <a:t>Комплекс упражнений логопедического массажа при </a:t>
            </a:r>
            <a:r>
              <a:rPr lang="ru-RU" sz="2800" dirty="0" err="1" smtClean="0">
                <a:solidFill>
                  <a:schemeClr val="tx1">
                    <a:lumMod val="95000"/>
                    <a:lumOff val="5000"/>
                  </a:schemeClr>
                </a:solidFill>
              </a:rPr>
              <a:t>паретическом</a:t>
            </a:r>
            <a:r>
              <a:rPr lang="ru-RU" sz="2800" dirty="0" smtClean="0">
                <a:solidFill>
                  <a:schemeClr val="tx1">
                    <a:lumMod val="95000"/>
                    <a:lumOff val="5000"/>
                  </a:schemeClr>
                </a:solidFill>
              </a:rPr>
              <a:t> синдроме проводится с целью укрепления мышц. </a:t>
            </a:r>
          </a:p>
          <a:p>
            <a:r>
              <a:rPr lang="ru-RU" sz="2800" dirty="0" smtClean="0">
                <a:solidFill>
                  <a:schemeClr val="tx1">
                    <a:lumMod val="95000"/>
                    <a:lumOff val="5000"/>
                  </a:schemeClr>
                </a:solidFill>
              </a:rPr>
              <a:t/>
            </a:r>
            <a:br>
              <a:rPr lang="ru-RU" sz="2800" dirty="0" smtClean="0">
                <a:solidFill>
                  <a:schemeClr val="tx1">
                    <a:lumMod val="95000"/>
                    <a:lumOff val="5000"/>
                  </a:schemeClr>
                </a:solidFill>
              </a:rPr>
            </a:br>
            <a:r>
              <a:rPr lang="ru-RU" sz="2800" dirty="0" smtClean="0">
                <a:solidFill>
                  <a:schemeClr val="tx1">
                    <a:lumMod val="95000"/>
                    <a:lumOff val="5000"/>
                  </a:schemeClr>
                </a:solidFill>
              </a:rPr>
              <a:t>Движения проводятся интенсивно, с нажимом. </a:t>
            </a:r>
          </a:p>
          <a:p>
            <a:r>
              <a:rPr lang="ru-RU" sz="2800" dirty="0" smtClean="0">
                <a:solidFill>
                  <a:schemeClr val="tx1">
                    <a:lumMod val="95000"/>
                    <a:lumOff val="5000"/>
                  </a:schemeClr>
                </a:solidFill>
              </a:rPr>
              <a:t/>
            </a:r>
            <a:br>
              <a:rPr lang="ru-RU" sz="2800" dirty="0" smtClean="0">
                <a:solidFill>
                  <a:schemeClr val="tx1">
                    <a:lumMod val="95000"/>
                    <a:lumOff val="5000"/>
                  </a:schemeClr>
                </a:solidFill>
              </a:rPr>
            </a:br>
            <a:r>
              <a:rPr lang="ru-RU" sz="2800" dirty="0" smtClean="0">
                <a:solidFill>
                  <a:schemeClr val="tx1">
                    <a:lumMod val="95000"/>
                    <a:lumOff val="5000"/>
                  </a:schemeClr>
                </a:solidFill>
              </a:rPr>
              <a:t>Применяются растирания, разминания, пощипывания.</a:t>
            </a:r>
            <a:endParaRPr lang="ru-RU" dirty="0"/>
          </a:p>
        </p:txBody>
      </p:sp>
      <p:pic>
        <p:nvPicPr>
          <p:cNvPr id="27650" name="Picture 2" descr="http://mamapapaya42.ru/wp-content/uploads/2010/08/442.jpg"/>
          <p:cNvPicPr>
            <a:picLocks noChangeAspect="1" noChangeArrowheads="1"/>
          </p:cNvPicPr>
          <p:nvPr/>
        </p:nvPicPr>
        <p:blipFill>
          <a:blip r:embed="rId2"/>
          <a:srcRect/>
          <a:stretch>
            <a:fillRect/>
          </a:stretch>
        </p:blipFill>
        <p:spPr bwMode="auto">
          <a:xfrm>
            <a:off x="4929190" y="428604"/>
            <a:ext cx="3786214" cy="57964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328192"/>
          </a:xfrm>
        </p:spPr>
        <p:txBody>
          <a:bodyPr>
            <a:normAutofit/>
          </a:bodyPr>
          <a:lstStyle/>
          <a:p>
            <a:r>
              <a:rPr lang="ru-RU" b="1" dirty="0" smtClean="0"/>
              <a:t>Массаж лба</a:t>
            </a:r>
            <a:r>
              <a:rPr lang="ru-RU" dirty="0" smtClean="0"/>
              <a:t/>
            </a:r>
            <a:br>
              <a:rPr lang="ru-RU" dirty="0" smtClean="0"/>
            </a:br>
            <a:endParaRPr lang="ru-RU" dirty="0"/>
          </a:p>
        </p:txBody>
      </p:sp>
      <p:sp>
        <p:nvSpPr>
          <p:cNvPr id="3" name="Содержимое 2"/>
          <p:cNvSpPr>
            <a:spLocks noGrp="1"/>
          </p:cNvSpPr>
          <p:nvPr>
            <p:ph sz="quarter" idx="1"/>
          </p:nvPr>
        </p:nvSpPr>
        <p:spPr>
          <a:xfrm>
            <a:off x="0" y="1527048"/>
            <a:ext cx="6156176" cy="5214320"/>
          </a:xfrm>
        </p:spPr>
        <p:txBody>
          <a:bodyPr>
            <a:normAutofit fontScale="55000" lnSpcReduction="20000"/>
          </a:bodyPr>
          <a:lstStyle/>
          <a:p>
            <a:r>
              <a:rPr lang="ru-RU" b="1" i="1" dirty="0" smtClean="0"/>
              <a:t>Упражнение №</a:t>
            </a:r>
            <a:r>
              <a:rPr lang="ru-RU" i="1" dirty="0" smtClean="0"/>
              <a:t> </a:t>
            </a:r>
            <a:r>
              <a:rPr lang="ru-RU" b="1" i="1" dirty="0" smtClean="0"/>
              <a:t>1</a:t>
            </a:r>
            <a:endParaRPr lang="ru-RU" dirty="0" smtClean="0"/>
          </a:p>
          <a:p>
            <a:r>
              <a:rPr lang="ru-RU" i="1" dirty="0" smtClean="0"/>
              <a:t>Цель: </a:t>
            </a:r>
            <a:r>
              <a:rPr lang="ru-RU" dirty="0" smtClean="0"/>
              <a:t>укрепление и стимуляция лобных мышц.</a:t>
            </a:r>
          </a:p>
          <a:p>
            <a:r>
              <a:rPr lang="ru-RU" i="1" dirty="0" smtClean="0"/>
              <a:t>Описание: </a:t>
            </a:r>
            <a:r>
              <a:rPr lang="ru-RU" dirty="0" smtClean="0"/>
              <a:t>поглаживание лба от середины к вискам.</a:t>
            </a:r>
          </a:p>
          <a:p>
            <a:r>
              <a:rPr lang="ru-RU" i="1" dirty="0" smtClean="0"/>
              <a:t>Методические рекомендации.</a:t>
            </a:r>
            <a:endParaRPr lang="ru-RU" dirty="0" smtClean="0"/>
          </a:p>
          <a:p>
            <a:r>
              <a:rPr lang="ru-RU" dirty="0" smtClean="0"/>
              <a:t>Поглаживания осуществляются указательными, средними и безымянными пальцами обеих рук. Массажные движения выполняются 6–8 раз, 2–3 раза в день (рисунок № 34).</a:t>
            </a:r>
          </a:p>
          <a:p>
            <a:r>
              <a:rPr lang="ru-RU" b="1" i="1" dirty="0" smtClean="0"/>
              <a:t>Упражнение №</a:t>
            </a:r>
            <a:r>
              <a:rPr lang="ru-RU" i="1" dirty="0" smtClean="0"/>
              <a:t> </a:t>
            </a:r>
            <a:r>
              <a:rPr lang="ru-RU" b="1" i="1" dirty="0" smtClean="0"/>
              <a:t>2</a:t>
            </a:r>
            <a:endParaRPr lang="ru-RU" dirty="0" smtClean="0"/>
          </a:p>
          <a:p>
            <a:r>
              <a:rPr lang="ru-RU" i="1" dirty="0" smtClean="0"/>
              <a:t>Цель: </a:t>
            </a:r>
            <a:r>
              <a:rPr lang="ru-RU" dirty="0" smtClean="0"/>
              <a:t>укрепление и стимуляция лобных мышц.</a:t>
            </a:r>
          </a:p>
          <a:p>
            <a:r>
              <a:rPr lang="ru-RU" i="1" dirty="0" smtClean="0"/>
              <a:t>Описание: </a:t>
            </a:r>
            <a:r>
              <a:rPr lang="ru-RU" dirty="0" smtClean="0"/>
              <a:t>разминание лба от середины к вискам.</a:t>
            </a:r>
          </a:p>
          <a:p>
            <a:r>
              <a:rPr lang="ru-RU" i="1" dirty="0" smtClean="0"/>
              <a:t>Методические рекомендации.</a:t>
            </a:r>
            <a:endParaRPr lang="ru-RU" dirty="0" smtClean="0"/>
          </a:p>
          <a:p>
            <a:r>
              <a:rPr lang="ru-RU" dirty="0" smtClean="0"/>
              <a:t>Разминания осуществляются вторыми фалангами указательных, средних и безымянных пальцев, сжатых в кулак. Разминающие движения выполняются 6–8 раз, 2 раза в день (рисунок № 35).</a:t>
            </a:r>
          </a:p>
          <a:p>
            <a:r>
              <a:rPr lang="ru-RU" b="1" i="1" dirty="0" smtClean="0"/>
              <a:t>Упражнение № 3</a:t>
            </a:r>
            <a:endParaRPr lang="ru-RU" dirty="0" smtClean="0"/>
          </a:p>
          <a:p>
            <a:r>
              <a:rPr lang="ru-RU" i="1" dirty="0" smtClean="0"/>
              <a:t>Цель: </a:t>
            </a:r>
            <a:r>
              <a:rPr lang="ru-RU" dirty="0" smtClean="0"/>
              <a:t>укрепление и стимуляция лобных мышц.</a:t>
            </a:r>
          </a:p>
          <a:p>
            <a:r>
              <a:rPr lang="ru-RU" i="1" dirty="0" smtClean="0"/>
              <a:t>Описание: </a:t>
            </a:r>
            <a:r>
              <a:rPr lang="ru-RU" dirty="0" smtClean="0"/>
              <a:t>растирание лба от середины к вискам.</a:t>
            </a:r>
          </a:p>
          <a:p>
            <a:r>
              <a:rPr lang="ru-RU" i="1" dirty="0" smtClean="0"/>
              <a:t>Методические рекомендации.</a:t>
            </a:r>
            <a:endParaRPr lang="ru-RU" dirty="0" smtClean="0"/>
          </a:p>
          <a:p>
            <a:r>
              <a:rPr lang="ru-RU" dirty="0" smtClean="0"/>
              <a:t>Растирания осуществляются первыми фалангами указательных, средних и безымянных пальцев. При растирании кожный покров лба должен натягиваться. Растирающие движения выполняются 4–6 раз, 2 раза в день (рисунок № 36).</a:t>
            </a:r>
          </a:p>
          <a:p>
            <a:endParaRPr lang="ru-RU" dirty="0"/>
          </a:p>
        </p:txBody>
      </p:sp>
      <p:pic>
        <p:nvPicPr>
          <p:cNvPr id="1026" name="Picture 2" descr="82"/>
          <p:cNvPicPr>
            <a:picLocks noChangeAspect="1" noChangeArrowheads="1"/>
          </p:cNvPicPr>
          <p:nvPr/>
        </p:nvPicPr>
        <p:blipFill>
          <a:blip r:embed="rId2" cstate="print"/>
          <a:srcRect/>
          <a:stretch>
            <a:fillRect/>
          </a:stretch>
        </p:blipFill>
        <p:spPr bwMode="auto">
          <a:xfrm>
            <a:off x="6858016" y="1196752"/>
            <a:ext cx="1714512" cy="554461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r>
              <a:rPr lang="ru-RU" b="1" dirty="0" smtClean="0"/>
              <a:t>Массаж лба</a:t>
            </a:r>
            <a:r>
              <a:rPr lang="ru-RU" dirty="0" smtClean="0"/>
              <a:t/>
            </a:r>
            <a:br>
              <a:rPr lang="ru-RU" dirty="0" smtClean="0"/>
            </a:br>
            <a:endParaRPr lang="ru-RU" dirty="0"/>
          </a:p>
        </p:txBody>
      </p:sp>
      <p:sp>
        <p:nvSpPr>
          <p:cNvPr id="3" name="Содержимое 2"/>
          <p:cNvSpPr>
            <a:spLocks noGrp="1"/>
          </p:cNvSpPr>
          <p:nvPr>
            <p:ph sz="quarter" idx="1"/>
          </p:nvPr>
        </p:nvSpPr>
        <p:spPr>
          <a:xfrm>
            <a:off x="0" y="1527048"/>
            <a:ext cx="6228184" cy="5330952"/>
          </a:xfrm>
        </p:spPr>
        <p:txBody>
          <a:bodyPr>
            <a:normAutofit fontScale="55000" lnSpcReduction="20000"/>
          </a:bodyPr>
          <a:lstStyle/>
          <a:p>
            <a:r>
              <a:rPr lang="ru-RU" b="1" i="1" dirty="0" smtClean="0"/>
              <a:t>Упражнение № 4</a:t>
            </a:r>
            <a:endParaRPr lang="ru-RU" dirty="0" smtClean="0"/>
          </a:p>
          <a:p>
            <a:r>
              <a:rPr lang="ru-RU" i="1" dirty="0" smtClean="0"/>
              <a:t>Цель: </a:t>
            </a:r>
            <a:r>
              <a:rPr lang="ru-RU" dirty="0" smtClean="0"/>
              <a:t>укрепление и стимуляция лобных мышц.</a:t>
            </a:r>
          </a:p>
          <a:p>
            <a:r>
              <a:rPr lang="ru-RU" i="1" dirty="0" smtClean="0"/>
              <a:t>Описание: </a:t>
            </a:r>
            <a:r>
              <a:rPr lang="ru-RU" dirty="0" smtClean="0"/>
              <a:t>спиралевидные движения от середины лба к вискам.</a:t>
            </a:r>
          </a:p>
          <a:p>
            <a:r>
              <a:rPr lang="ru-RU" i="1" dirty="0" smtClean="0"/>
              <a:t>Методические рекомендации.</a:t>
            </a:r>
            <a:endParaRPr lang="ru-RU" dirty="0" smtClean="0"/>
          </a:p>
          <a:p>
            <a:r>
              <a:rPr lang="ru-RU" dirty="0" smtClean="0"/>
              <a:t>Спиралевидные движения осуществляются подушечками указательных, средних и безымянных пальцев обеих рук 4–6 раз, 1 раз в день (рисунок № 37).</a:t>
            </a:r>
          </a:p>
          <a:p>
            <a:r>
              <a:rPr lang="ru-RU" b="1" i="1" dirty="0" smtClean="0"/>
              <a:t> </a:t>
            </a:r>
            <a:endParaRPr lang="ru-RU" dirty="0" smtClean="0"/>
          </a:p>
          <a:p>
            <a:r>
              <a:rPr lang="ru-RU" b="1" i="1" dirty="0" smtClean="0"/>
              <a:t>Упражнение №</a:t>
            </a:r>
            <a:r>
              <a:rPr lang="ru-RU" i="1" dirty="0" smtClean="0"/>
              <a:t> </a:t>
            </a:r>
            <a:r>
              <a:rPr lang="ru-RU" b="1" i="1" dirty="0" smtClean="0"/>
              <a:t>5</a:t>
            </a:r>
            <a:endParaRPr lang="ru-RU" dirty="0" smtClean="0"/>
          </a:p>
          <a:p>
            <a:r>
              <a:rPr lang="ru-RU" i="1" dirty="0" smtClean="0"/>
              <a:t>Цель: </a:t>
            </a:r>
            <a:r>
              <a:rPr lang="ru-RU" dirty="0" smtClean="0"/>
              <a:t>укрепление и стимуляция лобных мышц.</a:t>
            </a:r>
          </a:p>
          <a:p>
            <a:r>
              <a:rPr lang="ru-RU" i="1" dirty="0" smtClean="0"/>
              <a:t>Описание: </a:t>
            </a:r>
            <a:r>
              <a:rPr lang="ru-RU" dirty="0" smtClean="0"/>
              <a:t>постукивание лба от середины к вискам.</a:t>
            </a:r>
          </a:p>
          <a:p>
            <a:r>
              <a:rPr lang="ru-RU" i="1" dirty="0" smtClean="0"/>
              <a:t>Методические рекомендации.</a:t>
            </a:r>
            <a:endParaRPr lang="ru-RU" dirty="0" smtClean="0"/>
          </a:p>
          <a:p>
            <a:r>
              <a:rPr lang="ru-RU" dirty="0" smtClean="0"/>
              <a:t>Постукивания осуществляются подушечками пальцев обеих рук. Постукивающие движения выполняются 8–10 раз, 2–3 раза в день (рисунок № 38).</a:t>
            </a:r>
          </a:p>
          <a:p>
            <a:r>
              <a:rPr lang="ru-RU" b="1" i="1" dirty="0" smtClean="0"/>
              <a:t> </a:t>
            </a:r>
            <a:endParaRPr lang="ru-RU" dirty="0" smtClean="0"/>
          </a:p>
          <a:p>
            <a:r>
              <a:rPr lang="ru-RU" b="1" i="1" dirty="0" smtClean="0"/>
              <a:t>Упражнение № 6</a:t>
            </a:r>
            <a:endParaRPr lang="ru-RU" dirty="0" smtClean="0"/>
          </a:p>
          <a:p>
            <a:r>
              <a:rPr lang="ru-RU" i="1" dirty="0" smtClean="0"/>
              <a:t>Цель: </a:t>
            </a:r>
            <a:r>
              <a:rPr lang="ru-RU" dirty="0" smtClean="0"/>
              <a:t>укрепление и стимуляция лобных мышц.</a:t>
            </a:r>
          </a:p>
          <a:p>
            <a:r>
              <a:rPr lang="ru-RU" i="1" dirty="0" smtClean="0"/>
              <a:t>Описание: </a:t>
            </a:r>
            <a:r>
              <a:rPr lang="ru-RU" dirty="0" smtClean="0"/>
              <a:t>пощипывание лба от середины к вискам.</a:t>
            </a:r>
          </a:p>
          <a:p>
            <a:r>
              <a:rPr lang="ru-RU" i="1" dirty="0" smtClean="0"/>
              <a:t>Методические рекомендации.</a:t>
            </a:r>
            <a:endParaRPr lang="ru-RU" dirty="0" smtClean="0"/>
          </a:p>
          <a:p>
            <a:r>
              <a:rPr lang="ru-RU" dirty="0" smtClean="0"/>
              <a:t>Пощипывания осуществляются указательными, средними и большими пальцами обеих рук. Пощипывающие движения выполняются 4–6 раз, 2 раза в день (рисунок № 39).</a:t>
            </a:r>
          </a:p>
          <a:p>
            <a:endParaRPr lang="ru-RU" dirty="0"/>
          </a:p>
        </p:txBody>
      </p:sp>
      <p:pic>
        <p:nvPicPr>
          <p:cNvPr id="2050" name="Picture 2" descr="83"/>
          <p:cNvPicPr>
            <a:picLocks noChangeAspect="1" noChangeArrowheads="1"/>
          </p:cNvPicPr>
          <p:nvPr/>
        </p:nvPicPr>
        <p:blipFill>
          <a:blip r:embed="rId2" cstate="print"/>
          <a:srcRect/>
          <a:stretch>
            <a:fillRect/>
          </a:stretch>
        </p:blipFill>
        <p:spPr bwMode="auto">
          <a:xfrm>
            <a:off x="6786578" y="764704"/>
            <a:ext cx="1643074" cy="59039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71508"/>
          </a:xfrm>
        </p:spPr>
        <p:txBody>
          <a:bodyPr>
            <a:normAutofit/>
          </a:bodyPr>
          <a:lstStyle/>
          <a:p>
            <a:r>
              <a:rPr lang="ru-RU" b="1" dirty="0" smtClean="0"/>
              <a:t>Массаж</a:t>
            </a:r>
            <a:endParaRPr lang="ru-RU" dirty="0"/>
          </a:p>
        </p:txBody>
      </p:sp>
      <p:sp>
        <p:nvSpPr>
          <p:cNvPr id="3" name="Содержимое 2"/>
          <p:cNvSpPr>
            <a:spLocks noGrp="1"/>
          </p:cNvSpPr>
          <p:nvPr>
            <p:ph sz="quarter" idx="1"/>
          </p:nvPr>
        </p:nvSpPr>
        <p:spPr>
          <a:xfrm>
            <a:off x="0" y="1527048"/>
            <a:ext cx="6372200" cy="5330952"/>
          </a:xfrm>
        </p:spPr>
        <p:txBody>
          <a:bodyPr>
            <a:normAutofit fontScale="47500" lnSpcReduction="20000"/>
          </a:bodyPr>
          <a:lstStyle/>
          <a:p>
            <a:r>
              <a:rPr lang="ru-RU" b="1" i="1" dirty="0" smtClean="0"/>
              <a:t>Упражнение № 7</a:t>
            </a:r>
            <a:endParaRPr lang="ru-RU" dirty="0" smtClean="0"/>
          </a:p>
          <a:p>
            <a:r>
              <a:rPr lang="ru-RU" i="1" dirty="0" smtClean="0"/>
              <a:t>Цель: </a:t>
            </a:r>
            <a:r>
              <a:rPr lang="ru-RU" dirty="0" smtClean="0"/>
              <a:t>укрепление и стимуляция лобных мышц.</a:t>
            </a:r>
          </a:p>
          <a:p>
            <a:r>
              <a:rPr lang="ru-RU" i="1" dirty="0" smtClean="0"/>
              <a:t>Описание: </a:t>
            </a:r>
            <a:r>
              <a:rPr lang="ru-RU" dirty="0" smtClean="0"/>
              <a:t>растирание лба от бровей к волосистой части головы.</a:t>
            </a:r>
          </a:p>
          <a:p>
            <a:r>
              <a:rPr lang="ru-RU" i="1" dirty="0" smtClean="0"/>
              <a:t>Методические рекомендации.</a:t>
            </a:r>
            <a:endParaRPr lang="ru-RU" dirty="0" smtClean="0"/>
          </a:p>
          <a:p>
            <a:r>
              <a:rPr lang="ru-RU" dirty="0" smtClean="0"/>
              <a:t>Растирания осуществляются указательными, средними и безымянными пальцами обеих рук. Растирающие движения выполняются 4–6 раз, 2 раза в день (рисунок № 40).</a:t>
            </a:r>
          </a:p>
          <a:p>
            <a:r>
              <a:rPr lang="ru-RU" b="1" dirty="0" smtClean="0"/>
              <a:t>Массаж щек</a:t>
            </a:r>
            <a:endParaRPr lang="ru-RU" dirty="0" smtClean="0"/>
          </a:p>
          <a:p>
            <a:r>
              <a:rPr lang="ru-RU" b="1" i="1" dirty="0" smtClean="0"/>
              <a:t> </a:t>
            </a:r>
            <a:endParaRPr lang="ru-RU" dirty="0" smtClean="0"/>
          </a:p>
          <a:p>
            <a:r>
              <a:rPr lang="ru-RU" b="1" i="1" dirty="0" smtClean="0"/>
              <a:t>Упражнение №</a:t>
            </a:r>
            <a:r>
              <a:rPr lang="ru-RU" i="1" dirty="0" smtClean="0"/>
              <a:t> </a:t>
            </a:r>
            <a:r>
              <a:rPr lang="ru-RU" b="1" i="1" dirty="0" smtClean="0"/>
              <a:t>8</a:t>
            </a:r>
            <a:endParaRPr lang="ru-RU" dirty="0" smtClean="0"/>
          </a:p>
          <a:p>
            <a:r>
              <a:rPr lang="ru-RU" i="1" dirty="0" smtClean="0"/>
              <a:t>Цель: </a:t>
            </a:r>
            <a:r>
              <a:rPr lang="ru-RU" dirty="0" smtClean="0"/>
              <a:t>укрепление мышц щек.</a:t>
            </a:r>
          </a:p>
          <a:p>
            <a:r>
              <a:rPr lang="ru-RU" i="1" dirty="0" smtClean="0"/>
              <a:t>Описание: </a:t>
            </a:r>
            <a:r>
              <a:rPr lang="ru-RU" dirty="0" smtClean="0"/>
              <a:t>проводится поглаживание, растирание, разминание мышц щек.</a:t>
            </a:r>
          </a:p>
          <a:p>
            <a:r>
              <a:rPr lang="ru-RU" i="1" dirty="0" smtClean="0"/>
              <a:t>Методические рекомендации.</a:t>
            </a:r>
            <a:endParaRPr lang="ru-RU" dirty="0" smtClean="0"/>
          </a:p>
          <a:p>
            <a:r>
              <a:rPr lang="ru-RU" dirty="0" smtClean="0"/>
              <a:t>Разминание и растирание щек проводится обеими руками в направлении от носа к щекам в течение 6–8 секунд, 2 раза в день (рисунок № 41).</a:t>
            </a:r>
          </a:p>
          <a:p>
            <a:r>
              <a:rPr lang="ru-RU" b="1" i="1" dirty="0" smtClean="0"/>
              <a:t> </a:t>
            </a:r>
            <a:endParaRPr lang="ru-RU" dirty="0" smtClean="0"/>
          </a:p>
          <a:p>
            <a:r>
              <a:rPr lang="ru-RU" b="1" i="1" dirty="0" smtClean="0"/>
              <a:t>Упражнение №</a:t>
            </a:r>
            <a:r>
              <a:rPr lang="ru-RU" i="1" dirty="0" smtClean="0"/>
              <a:t> </a:t>
            </a:r>
            <a:r>
              <a:rPr lang="ru-RU" b="1" i="1" dirty="0" smtClean="0"/>
              <a:t>9</a:t>
            </a:r>
            <a:endParaRPr lang="ru-RU" dirty="0" smtClean="0"/>
          </a:p>
          <a:p>
            <a:r>
              <a:rPr lang="ru-RU" i="1" dirty="0" smtClean="0"/>
              <a:t>Цель: </a:t>
            </a:r>
            <a:r>
              <a:rPr lang="ru-RU" dirty="0" smtClean="0"/>
              <a:t>стимуляция мышц, поднимающих угол рта.</a:t>
            </a:r>
          </a:p>
          <a:p>
            <a:r>
              <a:rPr lang="ru-RU" i="1" dirty="0" smtClean="0"/>
              <a:t>Описание: </a:t>
            </a:r>
            <a:r>
              <a:rPr lang="ru-RU" dirty="0" smtClean="0"/>
              <a:t>вращательные поглаживающие движения по поверхности щек.</a:t>
            </a:r>
          </a:p>
          <a:p>
            <a:r>
              <a:rPr lang="ru-RU" i="1" dirty="0" smtClean="0"/>
              <a:t>Методические рекомендации.</a:t>
            </a:r>
            <a:endParaRPr lang="ru-RU" dirty="0" smtClean="0"/>
          </a:p>
          <a:p>
            <a:r>
              <a:rPr lang="ru-RU" dirty="0" smtClean="0"/>
              <a:t>Вращательные поглаживающие движения осуществляются указательными, средними и безымянными пальцами обеих рук. Движения выполняются против часовой стрелки, 8–10 раз, 2–3 раза в день (рисунок № 42).</a:t>
            </a:r>
          </a:p>
          <a:p>
            <a:endParaRPr lang="ru-RU" dirty="0"/>
          </a:p>
        </p:txBody>
      </p:sp>
      <p:pic>
        <p:nvPicPr>
          <p:cNvPr id="3074" name="Picture 2" descr="84"/>
          <p:cNvPicPr>
            <a:picLocks noChangeAspect="1" noChangeArrowheads="1"/>
          </p:cNvPicPr>
          <p:nvPr/>
        </p:nvPicPr>
        <p:blipFill>
          <a:blip r:embed="rId2" cstate="print"/>
          <a:srcRect/>
          <a:stretch>
            <a:fillRect/>
          </a:stretch>
        </p:blipFill>
        <p:spPr bwMode="auto">
          <a:xfrm>
            <a:off x="7143768" y="476672"/>
            <a:ext cx="1643074" cy="62646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1527048"/>
            <a:ext cx="6502496" cy="4572000"/>
          </a:xfrm>
        </p:spPr>
        <p:txBody>
          <a:bodyPr>
            <a:normAutofit fontScale="62500" lnSpcReduction="20000"/>
          </a:bodyPr>
          <a:lstStyle/>
          <a:p>
            <a:r>
              <a:rPr lang="ru-RU" b="1" i="1" dirty="0" smtClean="0"/>
              <a:t>Упражнение № 10</a:t>
            </a:r>
            <a:endParaRPr lang="ru-RU" dirty="0" smtClean="0"/>
          </a:p>
          <a:p>
            <a:r>
              <a:rPr lang="ru-RU" i="1" dirty="0" smtClean="0"/>
              <a:t>Цель: </a:t>
            </a:r>
            <a:r>
              <a:rPr lang="ru-RU" dirty="0" smtClean="0"/>
              <a:t>активизация мышц, поднимающих нижнюю челюсть.</a:t>
            </a:r>
          </a:p>
          <a:p>
            <a:r>
              <a:rPr lang="ru-RU" i="1" dirty="0" smtClean="0"/>
              <a:t>Описание: </a:t>
            </a:r>
            <a:r>
              <a:rPr lang="ru-RU" dirty="0" smtClean="0"/>
              <a:t>спиралевидное растирание жевательной мышцы от висков к углам челюсти.</a:t>
            </a:r>
          </a:p>
          <a:p>
            <a:r>
              <a:rPr lang="ru-RU" i="1" dirty="0" smtClean="0"/>
              <a:t>Методические рекомендации.</a:t>
            </a:r>
            <a:endParaRPr lang="ru-RU" dirty="0" smtClean="0"/>
          </a:p>
          <a:p>
            <a:r>
              <a:rPr lang="ru-RU" dirty="0" smtClean="0"/>
              <a:t>Движения осуществляются подушечками указательных, средних и безымянных пальцев обеих рук. Движения выполняются по спирали 8–10 раз, 2–3 раза в день (рисунок № 43)</a:t>
            </a:r>
          </a:p>
          <a:p>
            <a:r>
              <a:rPr lang="ru-RU" b="1" i="1" dirty="0" smtClean="0"/>
              <a:t>Упражнение № 11</a:t>
            </a:r>
            <a:endParaRPr lang="ru-RU" dirty="0" smtClean="0"/>
          </a:p>
          <a:p>
            <a:r>
              <a:rPr lang="ru-RU" i="1" dirty="0" smtClean="0"/>
              <a:t>Цель: </a:t>
            </a:r>
            <a:r>
              <a:rPr lang="ru-RU" dirty="0" smtClean="0"/>
              <a:t>укрепление и активизация мышц, поднимающих угол рта и верхнюю губу.</a:t>
            </a:r>
          </a:p>
          <a:p>
            <a:r>
              <a:rPr lang="ru-RU" i="1" dirty="0" smtClean="0"/>
              <a:t>Описание: </a:t>
            </a:r>
            <a:r>
              <a:rPr lang="ru-RU" dirty="0" smtClean="0"/>
              <a:t>пощипывание щек.</a:t>
            </a:r>
          </a:p>
          <a:p>
            <a:r>
              <a:rPr lang="ru-RU" i="1" dirty="0" smtClean="0"/>
              <a:t>Методические рекомендации.</a:t>
            </a:r>
            <a:endParaRPr lang="ru-RU" dirty="0" smtClean="0"/>
          </a:p>
          <a:p>
            <a:r>
              <a:rPr lang="ru-RU" dirty="0" smtClean="0"/>
              <a:t>Пощипывающие движения осуществляются указательными, средними и большими пальцами обеих рук. Пощипывания выполняются по кругу 6–8 раз, 2– 3 раза в день, против часовой стрелки (рисунок № 44).</a:t>
            </a:r>
          </a:p>
          <a:p>
            <a:endParaRPr lang="ru-RU" dirty="0"/>
          </a:p>
        </p:txBody>
      </p:sp>
      <p:pic>
        <p:nvPicPr>
          <p:cNvPr id="4098" name="Picture 2" descr="85"/>
          <p:cNvPicPr>
            <a:picLocks noChangeAspect="1" noChangeArrowheads="1"/>
          </p:cNvPicPr>
          <p:nvPr/>
        </p:nvPicPr>
        <p:blipFill>
          <a:blip r:embed="rId2" cstate="print"/>
          <a:srcRect/>
          <a:stretch>
            <a:fillRect/>
          </a:stretch>
        </p:blipFill>
        <p:spPr bwMode="auto">
          <a:xfrm>
            <a:off x="6715140" y="692696"/>
            <a:ext cx="2071702" cy="604867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Точечный массаж</a:t>
            </a:r>
            <a:endParaRPr lang="ru-RU" dirty="0"/>
          </a:p>
        </p:txBody>
      </p:sp>
      <p:sp>
        <p:nvSpPr>
          <p:cNvPr id="3" name="Содержимое 2"/>
          <p:cNvSpPr>
            <a:spLocks noGrp="1"/>
          </p:cNvSpPr>
          <p:nvPr>
            <p:ph sz="quarter" idx="1"/>
          </p:nvPr>
        </p:nvSpPr>
        <p:spPr>
          <a:xfrm>
            <a:off x="142844" y="1527048"/>
            <a:ext cx="5365260" cy="5330952"/>
          </a:xfrm>
        </p:spPr>
        <p:txBody>
          <a:bodyPr>
            <a:normAutofit fontScale="62500" lnSpcReduction="20000"/>
          </a:bodyPr>
          <a:lstStyle/>
          <a:p>
            <a:r>
              <a:rPr lang="ru-RU" b="1" i="1" dirty="0" smtClean="0"/>
              <a:t>Упражнение № 12. Точечный массаж, вариант №</a:t>
            </a:r>
            <a:r>
              <a:rPr lang="ru-RU" i="1" dirty="0" smtClean="0"/>
              <a:t> </a:t>
            </a:r>
            <a:r>
              <a:rPr lang="ru-RU" b="1" i="1" dirty="0" smtClean="0"/>
              <a:t>1.</a:t>
            </a:r>
            <a:endParaRPr lang="ru-RU" dirty="0" smtClean="0"/>
          </a:p>
          <a:p>
            <a:r>
              <a:rPr lang="ru-RU" i="1" dirty="0" smtClean="0"/>
              <a:t>Цель: </a:t>
            </a:r>
            <a:r>
              <a:rPr lang="ru-RU" dirty="0" smtClean="0"/>
              <a:t>активизация и укрепление мышц, поднимающих верхнюю губу и угол рта. Активизация и укрепление мышц лица и мышц мягкого неба.</a:t>
            </a:r>
          </a:p>
          <a:p>
            <a:r>
              <a:rPr lang="ru-RU" i="1" dirty="0" smtClean="0"/>
              <a:t>Описание: </a:t>
            </a:r>
            <a:r>
              <a:rPr lang="ru-RU" dirty="0" smtClean="0"/>
              <a:t>массаж производится одновременно в точках ИН-СЯН, СЯ-ГУАНЬ, ЭР-МЭНЬ.</a:t>
            </a:r>
          </a:p>
          <a:p>
            <a:r>
              <a:rPr lang="ru-RU" i="1" dirty="0" smtClean="0"/>
              <a:t>Методические рекомендации.</a:t>
            </a:r>
            <a:endParaRPr lang="ru-RU" dirty="0" smtClean="0"/>
          </a:p>
          <a:p>
            <a:r>
              <a:rPr lang="ru-RU" dirty="0" smtClean="0"/>
              <a:t>В зоне точки ИН-СЯН массаж производится подушечкой большого пальца, в зоне точки СЯ-ГУАНЬ – подушечкой указательного пальца и в зоне точки ЭР-МЭНЬ – подушечкой среднего пальца. Сначала производят поглаживания точек, затем легкие пощипывания или легкие постукивания точек. Движения выполняются против часовой стрелки (рисунок № 45).</a:t>
            </a:r>
          </a:p>
          <a:p>
            <a:r>
              <a:rPr lang="ru-RU" i="1" dirty="0" smtClean="0"/>
              <a:t>Особенность: </a:t>
            </a:r>
            <a:r>
              <a:rPr lang="ru-RU" dirty="0" smtClean="0"/>
              <a:t>пощипывания следует производить с силой, по степени терпения ребенка, поглаживания необходимо производить с ослабевающей силой.</a:t>
            </a:r>
          </a:p>
          <a:p>
            <a:endParaRPr lang="ru-RU" dirty="0"/>
          </a:p>
        </p:txBody>
      </p:sp>
      <p:pic>
        <p:nvPicPr>
          <p:cNvPr id="18434" name="Picture 2" descr="86"/>
          <p:cNvPicPr>
            <a:picLocks noChangeAspect="1" noChangeArrowheads="1"/>
          </p:cNvPicPr>
          <p:nvPr/>
        </p:nvPicPr>
        <p:blipFill>
          <a:blip r:embed="rId2" cstate="print"/>
          <a:srcRect/>
          <a:stretch>
            <a:fillRect/>
          </a:stretch>
        </p:blipFill>
        <p:spPr bwMode="auto">
          <a:xfrm>
            <a:off x="5580112" y="1988840"/>
            <a:ext cx="3168352" cy="424847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Точечный массаж</a:t>
            </a:r>
            <a:endParaRPr lang="ru-RU" dirty="0"/>
          </a:p>
        </p:txBody>
      </p:sp>
      <p:sp>
        <p:nvSpPr>
          <p:cNvPr id="3" name="Содержимое 2"/>
          <p:cNvSpPr>
            <a:spLocks noGrp="1"/>
          </p:cNvSpPr>
          <p:nvPr>
            <p:ph sz="quarter" idx="1"/>
          </p:nvPr>
        </p:nvSpPr>
        <p:spPr>
          <a:xfrm>
            <a:off x="301752" y="1527048"/>
            <a:ext cx="6070448" cy="5330952"/>
          </a:xfrm>
        </p:spPr>
        <p:txBody>
          <a:bodyPr>
            <a:normAutofit fontScale="47500" lnSpcReduction="20000"/>
          </a:bodyPr>
          <a:lstStyle/>
          <a:p>
            <a:r>
              <a:rPr lang="ru-RU" b="1" i="1" dirty="0" smtClean="0"/>
              <a:t>Упражнение № 13. Точечный массаж, вариант № 2.</a:t>
            </a:r>
            <a:endParaRPr lang="ru-RU" dirty="0" smtClean="0"/>
          </a:p>
          <a:p>
            <a:r>
              <a:rPr lang="ru-RU" i="1" dirty="0" smtClean="0"/>
              <a:t>Цель: </a:t>
            </a:r>
            <a:r>
              <a:rPr lang="ru-RU" dirty="0" smtClean="0"/>
              <a:t>укрепление и активизация мышц, поднимающих верхнюю губу, угол рта, мышц, поднимающих угол рта. Укрепление и активизация большой скуловой мышцы, щечной мышцы, подбородочной мышцы и мышц, опускающих нижнюю губу.</a:t>
            </a:r>
          </a:p>
          <a:p>
            <a:r>
              <a:rPr lang="ru-RU" i="1" dirty="0" smtClean="0"/>
              <a:t>Описание: </a:t>
            </a:r>
            <a:r>
              <a:rPr lang="ru-RU" dirty="0" smtClean="0"/>
              <a:t>массируется отрезок по дуге нижней челюсти от точки ЦЗЯ-ЧЭ до точки ДИ-ЦАН. Далее от точки ДИ-ЦАН до точки А. Затем массируется отрезок от точки А до точки ЦЗЯ-ЧЭ. После этого отрезка массируется отрезок вдоль нижней челюсти от точки 24J до точки ЦЗЯ-ЧЭ. Затем проводится массаж отрезка от точки ЦЗЯ-ЧЭ до точки ТИН-ХУЭЙ.</a:t>
            </a:r>
          </a:p>
          <a:p>
            <a:r>
              <a:rPr lang="ru-RU" i="1" dirty="0" smtClean="0"/>
              <a:t>Методические рекомендации.</a:t>
            </a:r>
            <a:endParaRPr lang="ru-RU" dirty="0" smtClean="0"/>
          </a:p>
          <a:p>
            <a:r>
              <a:rPr lang="ru-RU" dirty="0" smtClean="0"/>
              <a:t>Все массажные движения осуществляются подушечкой указательного пальца, способом поглаживания. Осуществляется примерно десять прохождений по всем отрезкам. Поглаживания выполняются против часовой стрелки (рисунок № 46).</a:t>
            </a:r>
          </a:p>
          <a:p>
            <a:r>
              <a:rPr lang="ru-RU" b="1" i="1" dirty="0" smtClean="0"/>
              <a:t>Упражнение № 14. Точечный массаж, вариант № 3.</a:t>
            </a:r>
            <a:endParaRPr lang="ru-RU" dirty="0" smtClean="0"/>
          </a:p>
          <a:p>
            <a:r>
              <a:rPr lang="ru-RU" i="1" dirty="0" smtClean="0"/>
              <a:t>Цель: </a:t>
            </a:r>
            <a:r>
              <a:rPr lang="ru-RU" dirty="0" smtClean="0"/>
              <a:t>укрепление и стимуляция мышц лица.</a:t>
            </a:r>
          </a:p>
          <a:p>
            <a:r>
              <a:rPr lang="ru-RU" i="1" dirty="0" smtClean="0"/>
              <a:t>Описание: </a:t>
            </a:r>
            <a:r>
              <a:rPr lang="ru-RU" dirty="0" smtClean="0"/>
              <a:t>проводится поочередный массаж точек БАЙ-ХУ-ЭЙ, ИНЬ-ЦЗЯО, ДУЙ-ДУАНЬ.</a:t>
            </a:r>
          </a:p>
          <a:p>
            <a:r>
              <a:rPr lang="ru-RU" i="1" dirty="0" smtClean="0"/>
              <a:t>Методические рекомендации.</a:t>
            </a:r>
            <a:endParaRPr lang="ru-RU" dirty="0" smtClean="0"/>
          </a:p>
          <a:p>
            <a:r>
              <a:rPr lang="ru-RU" dirty="0" smtClean="0"/>
              <a:t>При массировании этих точек производятся импульсивные резкие надавливания, но в то же время поверхностные и кратковременные по 2–3 секунды, с последующим отрывом пальца от точки на 1–2 секунды. Используются так же способы вращения, похлопывания, толкания пальцем и вибрации. Массаж выполняется подушечкой указательного пальца. Вращательные движения осуществляются против часовой стрелки. Массаж одной точки не должен превышать 4 секунд (рисунок № 47).</a:t>
            </a:r>
            <a:endParaRPr lang="ru-RU" dirty="0"/>
          </a:p>
        </p:txBody>
      </p:sp>
      <p:pic>
        <p:nvPicPr>
          <p:cNvPr id="19458" name="Picture 2" descr="86"/>
          <p:cNvPicPr>
            <a:picLocks noChangeAspect="1" noChangeArrowheads="1"/>
          </p:cNvPicPr>
          <p:nvPr/>
        </p:nvPicPr>
        <p:blipFill>
          <a:blip r:embed="rId2" cstate="print"/>
          <a:srcRect/>
          <a:stretch>
            <a:fillRect/>
          </a:stretch>
        </p:blipFill>
        <p:spPr bwMode="auto">
          <a:xfrm>
            <a:off x="6372200" y="980728"/>
            <a:ext cx="2304256" cy="2808312"/>
          </a:xfrm>
          <a:prstGeom prst="rect">
            <a:avLst/>
          </a:prstGeom>
          <a:noFill/>
          <a:ln w="9525">
            <a:noFill/>
            <a:miter lim="800000"/>
            <a:headEnd/>
            <a:tailEnd/>
          </a:ln>
        </p:spPr>
      </p:pic>
      <p:pic>
        <p:nvPicPr>
          <p:cNvPr id="19459" name="Picture 3" descr="87"/>
          <p:cNvPicPr>
            <a:picLocks noChangeAspect="1" noChangeArrowheads="1"/>
          </p:cNvPicPr>
          <p:nvPr/>
        </p:nvPicPr>
        <p:blipFill>
          <a:blip r:embed="rId3" cstate="print"/>
          <a:srcRect/>
          <a:stretch>
            <a:fillRect/>
          </a:stretch>
        </p:blipFill>
        <p:spPr bwMode="auto">
          <a:xfrm>
            <a:off x="6516216" y="3933056"/>
            <a:ext cx="2232248" cy="273630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r>
              <a:rPr lang="ru-RU" b="1" dirty="0" smtClean="0"/>
              <a:t>Массаж скуловой мышцы</a:t>
            </a:r>
            <a:r>
              <a:rPr lang="ru-RU" dirty="0" smtClean="0"/>
              <a:t/>
            </a:r>
            <a:br>
              <a:rPr lang="ru-RU" dirty="0" smtClean="0"/>
            </a:br>
            <a:endParaRPr lang="ru-RU" dirty="0"/>
          </a:p>
        </p:txBody>
      </p:sp>
      <p:sp>
        <p:nvSpPr>
          <p:cNvPr id="3" name="Содержимое 2"/>
          <p:cNvSpPr>
            <a:spLocks noGrp="1"/>
          </p:cNvSpPr>
          <p:nvPr>
            <p:ph sz="quarter" idx="1"/>
          </p:nvPr>
        </p:nvSpPr>
        <p:spPr>
          <a:xfrm>
            <a:off x="0" y="1340768"/>
            <a:ext cx="6660232" cy="5517232"/>
          </a:xfrm>
        </p:spPr>
        <p:txBody>
          <a:bodyPr>
            <a:normAutofit fontScale="40000" lnSpcReduction="20000"/>
          </a:bodyPr>
          <a:lstStyle/>
          <a:p>
            <a:r>
              <a:rPr lang="ru-RU" b="1" i="1" dirty="0" smtClean="0"/>
              <a:t>Упражнение № 15</a:t>
            </a:r>
            <a:endParaRPr lang="ru-RU" dirty="0" smtClean="0"/>
          </a:p>
          <a:p>
            <a:r>
              <a:rPr lang="ru-RU" i="1" dirty="0" smtClean="0"/>
              <a:t>Цель: </a:t>
            </a:r>
            <a:r>
              <a:rPr lang="ru-RU" dirty="0" smtClean="0"/>
              <a:t>укрепление скуловой мышцы.</a:t>
            </a:r>
          </a:p>
          <a:p>
            <a:r>
              <a:rPr lang="ru-RU" i="1" dirty="0" smtClean="0"/>
              <a:t>Описание: </a:t>
            </a:r>
            <a:r>
              <a:rPr lang="ru-RU" dirty="0" smtClean="0"/>
              <a:t>поглаживание скуловой мышцы от середины подбородка к мочкам ушей.</a:t>
            </a:r>
          </a:p>
          <a:p>
            <a:r>
              <a:rPr lang="ru-RU" i="1" dirty="0" smtClean="0"/>
              <a:t>Методические рекомендации.</a:t>
            </a:r>
            <a:endParaRPr lang="ru-RU" dirty="0" smtClean="0"/>
          </a:p>
          <a:p>
            <a:r>
              <a:rPr lang="ru-RU" dirty="0" smtClean="0"/>
              <a:t>Поглаживающие движения осуществляются указательными и средними пальцами обеих рук. Поглаживающие движения выполняются 8–10 раз, 2–3 раза в день (рисунок № 48).</a:t>
            </a:r>
          </a:p>
          <a:p>
            <a:r>
              <a:rPr lang="ru-RU" b="1" i="1" dirty="0" smtClean="0"/>
              <a:t>Упражнение </a:t>
            </a:r>
            <a:r>
              <a:rPr lang="ru-RU" i="1" dirty="0" smtClean="0"/>
              <a:t>№ </a:t>
            </a:r>
            <a:r>
              <a:rPr lang="ru-RU" b="1" i="1" dirty="0" smtClean="0"/>
              <a:t>16</a:t>
            </a:r>
            <a:endParaRPr lang="ru-RU" dirty="0" smtClean="0"/>
          </a:p>
          <a:p>
            <a:r>
              <a:rPr lang="ru-RU" i="1" dirty="0" smtClean="0"/>
              <a:t>Цель: </a:t>
            </a:r>
            <a:r>
              <a:rPr lang="ru-RU" dirty="0" smtClean="0"/>
              <a:t>укрепление скуловой мышцы и мышцы, опускающей угол рта.</a:t>
            </a:r>
          </a:p>
          <a:p>
            <a:r>
              <a:rPr lang="ru-RU" i="1" dirty="0" smtClean="0"/>
              <a:t>Описание: </a:t>
            </a:r>
            <a:r>
              <a:rPr lang="ru-RU" dirty="0" smtClean="0"/>
              <a:t>растирание скуловой мышцы от середины подбородка к мочкам ушей.</a:t>
            </a:r>
          </a:p>
          <a:p>
            <a:r>
              <a:rPr lang="ru-RU" i="1" dirty="0" smtClean="0"/>
              <a:t>Методические рекомендации.</a:t>
            </a:r>
            <a:endParaRPr lang="ru-RU" dirty="0" smtClean="0"/>
          </a:p>
          <a:p>
            <a:r>
              <a:rPr lang="ru-RU" dirty="0" smtClean="0"/>
              <a:t>Растирающие движения осуществляются указательными и средними пальцами обеих рук. Растирающие движения выполняются 4–6 раз, 2 раза в день (рисунок № 49).</a:t>
            </a:r>
          </a:p>
          <a:p>
            <a:r>
              <a:rPr lang="ru-RU" b="1" i="1" dirty="0" smtClean="0"/>
              <a:t>Упражнение №17</a:t>
            </a:r>
            <a:endParaRPr lang="ru-RU" dirty="0" smtClean="0"/>
          </a:p>
          <a:p>
            <a:r>
              <a:rPr lang="ru-RU" i="1" dirty="0" smtClean="0"/>
              <a:t>Цель: </a:t>
            </a:r>
            <a:r>
              <a:rPr lang="ru-RU" dirty="0" smtClean="0"/>
              <a:t>активизация мышц, опускающих нижнюю губу.</a:t>
            </a:r>
          </a:p>
          <a:p>
            <a:r>
              <a:rPr lang="ru-RU" i="1" dirty="0" smtClean="0"/>
              <a:t>Описание: </a:t>
            </a:r>
            <a:r>
              <a:rPr lang="ru-RU" dirty="0" smtClean="0"/>
              <a:t>проводятся спиралевидные движения от середины подбородка к мочкам ушей.</a:t>
            </a:r>
          </a:p>
          <a:p>
            <a:r>
              <a:rPr lang="ru-RU" i="1" dirty="0" smtClean="0"/>
              <a:t>Методические рекомендации.</a:t>
            </a:r>
            <a:endParaRPr lang="ru-RU" dirty="0" smtClean="0"/>
          </a:p>
          <a:p>
            <a:r>
              <a:rPr lang="ru-RU" dirty="0" smtClean="0"/>
              <a:t>Спиралевидные движения осуществляются подушечками указательных, средних и безымянных пальцев обеих рук. Движения выполняются 4–6 раз, 2 раза в день (рисунок № 50).</a:t>
            </a:r>
          </a:p>
          <a:p>
            <a:r>
              <a:rPr lang="ru-RU" b="1" i="1" dirty="0" smtClean="0"/>
              <a:t>Упражнение № 18</a:t>
            </a:r>
            <a:endParaRPr lang="ru-RU" dirty="0" smtClean="0"/>
          </a:p>
          <a:p>
            <a:r>
              <a:rPr lang="ru-RU" i="1" dirty="0" smtClean="0"/>
              <a:t>Цель: </a:t>
            </a:r>
            <a:r>
              <a:rPr lang="ru-RU" dirty="0" smtClean="0"/>
              <a:t>укрепление и активизация мышц, опускающих нижнюю губу и угол рта.</a:t>
            </a:r>
          </a:p>
          <a:p>
            <a:r>
              <a:rPr lang="ru-RU" i="1" dirty="0" smtClean="0"/>
              <a:t>Описание: </a:t>
            </a:r>
            <a:r>
              <a:rPr lang="ru-RU" dirty="0" smtClean="0"/>
              <a:t>пощипывание скуловой мышцы от середины подбородка к мочкам ушей.</a:t>
            </a:r>
          </a:p>
          <a:p>
            <a:r>
              <a:rPr lang="ru-RU" i="1" dirty="0" smtClean="0"/>
              <a:t>Методические рекомендации.</a:t>
            </a:r>
            <a:endParaRPr lang="ru-RU" dirty="0" smtClean="0"/>
          </a:p>
          <a:p>
            <a:r>
              <a:rPr lang="ru-RU" dirty="0" smtClean="0"/>
              <a:t>Пощипывающие движения осуществляются большим пальцем, который находится сверху и указательными средними пальцами, которые находятся под скуловой дугой. Пощипывающие движения выполняются 6–8 раз, 2–3 раза в день (рисунок № 51).</a:t>
            </a:r>
          </a:p>
          <a:p>
            <a:endParaRPr lang="ru-RU" dirty="0"/>
          </a:p>
        </p:txBody>
      </p:sp>
      <p:graphicFrame>
        <p:nvGraphicFramePr>
          <p:cNvPr id="20482" name="Object 2"/>
          <p:cNvGraphicFramePr>
            <a:graphicFrameLocks noChangeAspect="1"/>
          </p:cNvGraphicFramePr>
          <p:nvPr/>
        </p:nvGraphicFramePr>
        <p:xfrm>
          <a:off x="6786578" y="928670"/>
          <a:ext cx="1785950" cy="5801990"/>
        </p:xfrm>
        <a:graphic>
          <a:graphicData uri="http://schemas.openxmlformats.org/presentationml/2006/ole">
            <p:oleObj spid="_x0000_s20482" name="Picture" r:id="rId3" imgW="1606680" imgH="6071760" progId="">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r>
              <a:rPr lang="ru-RU" b="1" dirty="0" smtClean="0"/>
              <a:t>Массаж губ</a:t>
            </a:r>
            <a:r>
              <a:rPr lang="ru-RU" dirty="0" smtClean="0"/>
              <a:t/>
            </a:r>
            <a:br>
              <a:rPr lang="ru-RU" dirty="0" smtClean="0"/>
            </a:br>
            <a:endParaRPr lang="ru-RU" dirty="0"/>
          </a:p>
        </p:txBody>
      </p:sp>
      <p:sp>
        <p:nvSpPr>
          <p:cNvPr id="3" name="Содержимое 2"/>
          <p:cNvSpPr>
            <a:spLocks noGrp="1"/>
          </p:cNvSpPr>
          <p:nvPr>
            <p:ph sz="quarter" idx="1"/>
          </p:nvPr>
        </p:nvSpPr>
        <p:spPr>
          <a:xfrm>
            <a:off x="0" y="1500174"/>
            <a:ext cx="9144000" cy="5357826"/>
          </a:xfrm>
        </p:spPr>
        <p:txBody>
          <a:bodyPr>
            <a:normAutofit fontScale="62500" lnSpcReduction="20000"/>
          </a:bodyPr>
          <a:lstStyle/>
          <a:p>
            <a:r>
              <a:rPr lang="ru-RU" b="1" i="1" dirty="0" smtClean="0"/>
              <a:t>Упражнение № 19</a:t>
            </a:r>
            <a:endParaRPr lang="ru-RU" dirty="0" smtClean="0"/>
          </a:p>
          <a:p>
            <a:r>
              <a:rPr lang="ru-RU" i="1" dirty="0" smtClean="0"/>
              <a:t>Цель: </a:t>
            </a:r>
            <a:r>
              <a:rPr lang="ru-RU" dirty="0" smtClean="0"/>
              <a:t>укрепление мышц губ.</a:t>
            </a:r>
          </a:p>
          <a:p>
            <a:r>
              <a:rPr lang="ru-RU" i="1" dirty="0" smtClean="0"/>
              <a:t>Описание: </a:t>
            </a:r>
            <a:r>
              <a:rPr lang="ru-RU" dirty="0" smtClean="0"/>
              <a:t>поглаживание губ от середины, к углам.</a:t>
            </a:r>
          </a:p>
          <a:p>
            <a:r>
              <a:rPr lang="ru-RU" i="1" dirty="0" smtClean="0"/>
              <a:t>Методические рекомендации.</a:t>
            </a:r>
            <a:endParaRPr lang="ru-RU" dirty="0" smtClean="0"/>
          </a:p>
          <a:p>
            <a:r>
              <a:rPr lang="ru-RU" dirty="0" smtClean="0"/>
              <a:t>Поглаживающие движения осуществляются подушечками указательных пальцев обеих рук. Поглаживающие движения выполняются 8–10 раз, 2–3 раза в день (рисунок № 52).</a:t>
            </a:r>
          </a:p>
          <a:p>
            <a:r>
              <a:rPr lang="ru-RU" b="1" i="1" dirty="0" smtClean="0"/>
              <a:t>Упражнение № 20</a:t>
            </a:r>
            <a:endParaRPr lang="ru-RU" dirty="0" smtClean="0"/>
          </a:p>
          <a:p>
            <a:r>
              <a:rPr lang="ru-RU" i="1" dirty="0" smtClean="0"/>
              <a:t>Цель: </a:t>
            </a:r>
            <a:r>
              <a:rPr lang="ru-RU" dirty="0" smtClean="0"/>
              <a:t>укрепление мышц губ.</a:t>
            </a:r>
          </a:p>
          <a:p>
            <a:r>
              <a:rPr lang="ru-RU" i="1" dirty="0" smtClean="0"/>
              <a:t>Описание: </a:t>
            </a:r>
            <a:r>
              <a:rPr lang="ru-RU" dirty="0" smtClean="0"/>
              <a:t>разминание губ от середины к углам. </a:t>
            </a:r>
          </a:p>
          <a:p>
            <a:r>
              <a:rPr lang="ru-RU" i="1" dirty="0" smtClean="0"/>
              <a:t>Методические рекомендации.</a:t>
            </a:r>
            <a:endParaRPr lang="ru-RU" dirty="0" smtClean="0"/>
          </a:p>
          <a:p>
            <a:r>
              <a:rPr lang="ru-RU" dirty="0" smtClean="0"/>
              <a:t>Разминания осуществляются подушечками больших пальцев обеих рук. Разминающие спиралевидные движения выполняют 6–8 раз, 2 раза в день (рисунок № 53).</a:t>
            </a:r>
          </a:p>
          <a:p>
            <a:r>
              <a:rPr lang="ru-RU" b="1" i="1" dirty="0" smtClean="0"/>
              <a:t>Упражнение № 21</a:t>
            </a:r>
            <a:endParaRPr lang="ru-RU" dirty="0" smtClean="0"/>
          </a:p>
          <a:p>
            <a:r>
              <a:rPr lang="ru-RU" i="1" dirty="0" smtClean="0"/>
              <a:t>Цель: </a:t>
            </a:r>
            <a:r>
              <a:rPr lang="ru-RU" dirty="0" smtClean="0"/>
              <a:t>укрепление и активизация мышц губ.</a:t>
            </a:r>
          </a:p>
          <a:p>
            <a:r>
              <a:rPr lang="ru-RU" i="1" dirty="0" smtClean="0"/>
              <a:t>Описание: </a:t>
            </a:r>
            <a:r>
              <a:rPr lang="ru-RU" dirty="0" smtClean="0"/>
              <a:t>производят легкое растирание губ от середины к углам.</a:t>
            </a:r>
          </a:p>
          <a:p>
            <a:r>
              <a:rPr lang="ru-RU" i="1" dirty="0" smtClean="0"/>
              <a:t>Методические рекомендации.</a:t>
            </a:r>
            <a:endParaRPr lang="ru-RU" dirty="0" smtClean="0"/>
          </a:p>
          <a:p>
            <a:r>
              <a:rPr lang="ru-RU" dirty="0" smtClean="0"/>
              <a:t>Растирающие движения следует производить указательными пальцами обеих рук. Губы должны растягиваться, и</a:t>
            </a:r>
            <a:r>
              <a:rPr lang="ru-RU" b="1" dirty="0" smtClean="0"/>
              <a:t> </a:t>
            </a:r>
            <a:r>
              <a:rPr lang="ru-RU" dirty="0" smtClean="0"/>
              <a:t>ребенок должен ощущать легкое покалывание в губах. Растирающие движения выполняют 4–6 раз, 2–3 раза в день (рисунок № 54).</a:t>
            </a:r>
          </a:p>
          <a:p>
            <a:endParaRPr lang="ru-RU" b="1" i="1" dirty="0" smtClean="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r>
              <a:rPr lang="ru-RU" b="1" dirty="0" smtClean="0"/>
              <a:t>Массаж губ</a:t>
            </a:r>
            <a:r>
              <a:rPr lang="ru-RU" dirty="0" smtClean="0"/>
              <a:t/>
            </a:r>
            <a:br>
              <a:rPr lang="ru-RU" dirty="0" smtClean="0"/>
            </a:br>
            <a:endParaRPr lang="ru-RU" dirty="0"/>
          </a:p>
        </p:txBody>
      </p:sp>
      <p:sp>
        <p:nvSpPr>
          <p:cNvPr id="3" name="Содержимое 2"/>
          <p:cNvSpPr>
            <a:spLocks noGrp="1"/>
          </p:cNvSpPr>
          <p:nvPr>
            <p:ph sz="quarter" idx="1"/>
          </p:nvPr>
        </p:nvSpPr>
        <p:spPr>
          <a:xfrm>
            <a:off x="0" y="1500174"/>
            <a:ext cx="6286512" cy="5357826"/>
          </a:xfrm>
        </p:spPr>
        <p:txBody>
          <a:bodyPr>
            <a:normAutofit fontScale="55000" lnSpcReduction="20000"/>
          </a:bodyPr>
          <a:lstStyle/>
          <a:p>
            <a:r>
              <a:rPr lang="ru-RU" b="1" i="1" dirty="0" smtClean="0"/>
              <a:t>Упражнение </a:t>
            </a:r>
            <a:r>
              <a:rPr lang="ru-RU" i="1" dirty="0" smtClean="0"/>
              <a:t>№ </a:t>
            </a:r>
            <a:r>
              <a:rPr lang="ru-RU" b="1" i="1" dirty="0" smtClean="0"/>
              <a:t>22</a:t>
            </a:r>
            <a:endParaRPr lang="ru-RU" dirty="0" smtClean="0"/>
          </a:p>
          <a:p>
            <a:r>
              <a:rPr lang="ru-RU" i="1" dirty="0" smtClean="0"/>
              <a:t>Цель: </a:t>
            </a:r>
            <a:r>
              <a:rPr lang="ru-RU" dirty="0" smtClean="0"/>
              <a:t>укрепление и активизация мышц губ.</a:t>
            </a:r>
          </a:p>
          <a:p>
            <a:r>
              <a:rPr lang="ru-RU" i="1" dirty="0" smtClean="0"/>
              <a:t>Описание: </a:t>
            </a:r>
            <a:r>
              <a:rPr lang="ru-RU" dirty="0" smtClean="0"/>
              <a:t>пощипывание губ от середины к углам.</a:t>
            </a:r>
          </a:p>
          <a:p>
            <a:r>
              <a:rPr lang="ru-RU" i="1" dirty="0" smtClean="0"/>
              <a:t>Методические рекомендации.</a:t>
            </a:r>
            <a:endParaRPr lang="ru-RU" dirty="0" smtClean="0"/>
          </a:p>
          <a:p>
            <a:r>
              <a:rPr lang="ru-RU" dirty="0" smtClean="0"/>
              <a:t>Пощипывающие движения осуществляются указательными и большими пальцами обеих рук. Пощипывающие движения выполняют 6–8 раз, 2 раза в день (рисунок № 55).</a:t>
            </a:r>
          </a:p>
          <a:p>
            <a:r>
              <a:rPr lang="ru-RU" b="1" i="1" dirty="0" smtClean="0"/>
              <a:t>Упражнение №23</a:t>
            </a:r>
            <a:endParaRPr lang="ru-RU" dirty="0" smtClean="0"/>
          </a:p>
          <a:p>
            <a:r>
              <a:rPr lang="ru-RU" i="1" dirty="0" smtClean="0"/>
              <a:t>Цель: </a:t>
            </a:r>
            <a:r>
              <a:rPr lang="ru-RU" dirty="0" smtClean="0"/>
              <a:t>стимуляция мышц губ.</a:t>
            </a:r>
          </a:p>
          <a:p>
            <a:r>
              <a:rPr lang="ru-RU" i="1" dirty="0" smtClean="0"/>
              <a:t>Описание: </a:t>
            </a:r>
            <a:r>
              <a:rPr lang="ru-RU" dirty="0" smtClean="0"/>
              <a:t>похлопывание губ от середины к углам.</a:t>
            </a:r>
          </a:p>
          <a:p>
            <a:r>
              <a:rPr lang="ru-RU" i="1" dirty="0" smtClean="0"/>
              <a:t>Методические рекомендации.</a:t>
            </a:r>
            <a:endParaRPr lang="ru-RU" dirty="0" smtClean="0"/>
          </a:p>
          <a:p>
            <a:r>
              <a:rPr lang="ru-RU" dirty="0" smtClean="0"/>
              <a:t>Похлопывающие движения необходимо проводить при помощи шпателя или пальцев рук. Движения должны быть достаточно интенсивными. Они осуществляются 4–6 раз, 2 раза в день (рисунок № 56).</a:t>
            </a:r>
            <a:r>
              <a:rPr lang="ru-RU" b="1" i="1" dirty="0" smtClean="0"/>
              <a:t> </a:t>
            </a:r>
          </a:p>
          <a:p>
            <a:r>
              <a:rPr lang="ru-RU" b="1" i="1" dirty="0" smtClean="0"/>
              <a:t>Упражнение № 24</a:t>
            </a:r>
            <a:endParaRPr lang="ru-RU" dirty="0" smtClean="0"/>
          </a:p>
          <a:p>
            <a:r>
              <a:rPr lang="ru-RU" i="1" dirty="0" smtClean="0"/>
              <a:t>Цель: </a:t>
            </a:r>
            <a:r>
              <a:rPr lang="ru-RU" dirty="0" smtClean="0"/>
              <a:t>стимуляция мышц, обеспечивающих подвижность губ.</a:t>
            </a:r>
          </a:p>
          <a:p>
            <a:r>
              <a:rPr lang="ru-RU" i="1" dirty="0" smtClean="0"/>
              <a:t>Описание: </a:t>
            </a:r>
            <a:r>
              <a:rPr lang="ru-RU" dirty="0" smtClean="0"/>
              <a:t>обкалывание губ от середины к углам.</a:t>
            </a:r>
          </a:p>
          <a:p>
            <a:r>
              <a:rPr lang="ru-RU" i="1" dirty="0" smtClean="0"/>
              <a:t>Методические рекомендации.</a:t>
            </a:r>
            <a:endParaRPr lang="ru-RU" dirty="0" smtClean="0"/>
          </a:p>
          <a:p>
            <a:r>
              <a:rPr lang="ru-RU" dirty="0" smtClean="0"/>
              <a:t>Обкалывание губ следует проводить при помощи зонда «Игла» или при помощи мягкой зубной щетки. Интенсивность обкалывания зависит от степени </a:t>
            </a:r>
            <a:r>
              <a:rPr lang="ru-RU" dirty="0" err="1" smtClean="0"/>
              <a:t>паретичности</a:t>
            </a:r>
            <a:r>
              <a:rPr lang="ru-RU" dirty="0" smtClean="0"/>
              <a:t> мышц. Обкалывание осуществляется 3–4 раза, 1 раз в день (рисунок № 57).</a:t>
            </a:r>
          </a:p>
          <a:p>
            <a:endParaRPr lang="ru-RU" dirty="0" smtClean="0"/>
          </a:p>
          <a:p>
            <a:endParaRPr lang="ru-RU" b="1" i="1" dirty="0" smtClean="0"/>
          </a:p>
          <a:p>
            <a:endParaRPr lang="ru-RU" dirty="0"/>
          </a:p>
        </p:txBody>
      </p:sp>
      <p:pic>
        <p:nvPicPr>
          <p:cNvPr id="4" name="Picture 2" descr="90"/>
          <p:cNvPicPr>
            <a:picLocks noChangeAspect="1" noChangeArrowheads="1"/>
          </p:cNvPicPr>
          <p:nvPr/>
        </p:nvPicPr>
        <p:blipFill>
          <a:blip r:embed="rId2" cstate="print"/>
          <a:srcRect/>
          <a:stretch>
            <a:fillRect/>
          </a:stretch>
        </p:blipFill>
        <p:spPr bwMode="auto">
          <a:xfrm>
            <a:off x="6357950" y="1428736"/>
            <a:ext cx="2164230" cy="512750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vdp.mycdn.me/getImage?id=3525575940&amp;idx=30&amp;thumbType=47&amp;i=1"/>
          <p:cNvPicPr>
            <a:picLocks noChangeAspect="1" noChangeArrowheads="1"/>
          </p:cNvPicPr>
          <p:nvPr/>
        </p:nvPicPr>
        <p:blipFill>
          <a:blip r:embed="rId2"/>
          <a:srcRect/>
          <a:stretch>
            <a:fillRect/>
          </a:stretch>
        </p:blipFill>
        <p:spPr bwMode="auto">
          <a:xfrm>
            <a:off x="642910" y="1643050"/>
            <a:ext cx="4572000" cy="3429001"/>
          </a:xfrm>
          <a:prstGeom prst="rect">
            <a:avLst/>
          </a:prstGeom>
          <a:noFill/>
        </p:spPr>
      </p:pic>
      <p:pic>
        <p:nvPicPr>
          <p:cNvPr id="5" name="Picture 8" descr="http://logopedshop.ru/assets/images/1%28260%29.jpg"/>
          <p:cNvPicPr>
            <a:picLocks noGrp="1" noChangeAspect="1" noChangeArrowheads="1"/>
          </p:cNvPicPr>
          <p:nvPr>
            <p:ph sz="quarter" idx="1"/>
          </p:nvPr>
        </p:nvPicPr>
        <p:blipFill>
          <a:blip r:embed="rId3"/>
          <a:srcRect/>
          <a:stretch>
            <a:fillRect/>
          </a:stretch>
        </p:blipFill>
        <p:spPr bwMode="auto">
          <a:xfrm>
            <a:off x="6693892" y="3429000"/>
            <a:ext cx="2240570" cy="3143246"/>
          </a:xfrm>
          <a:prstGeom prst="rect">
            <a:avLst/>
          </a:prstGeom>
          <a:noFill/>
        </p:spPr>
      </p:pic>
      <p:pic>
        <p:nvPicPr>
          <p:cNvPr id="6" name="Picture 16" descr="http://www.krokha.ru/sites/default/files/articles/2009april/massazh_3.jpg"/>
          <p:cNvPicPr>
            <a:picLocks noChangeAspect="1" noChangeArrowheads="1"/>
          </p:cNvPicPr>
          <p:nvPr/>
        </p:nvPicPr>
        <p:blipFill>
          <a:blip r:embed="rId4"/>
          <a:srcRect/>
          <a:stretch>
            <a:fillRect/>
          </a:stretch>
        </p:blipFill>
        <p:spPr bwMode="auto">
          <a:xfrm>
            <a:off x="5929322" y="785794"/>
            <a:ext cx="2809875" cy="18097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00136"/>
          </a:xfrm>
        </p:spPr>
        <p:txBody>
          <a:bodyPr>
            <a:normAutofit/>
          </a:bodyPr>
          <a:lstStyle/>
          <a:p>
            <a:r>
              <a:rPr lang="ru-RU" b="1" dirty="0" smtClean="0"/>
              <a:t>Массаж губ</a:t>
            </a:r>
            <a:r>
              <a:rPr lang="ru-RU" dirty="0" smtClean="0"/>
              <a:t/>
            </a:r>
            <a:br>
              <a:rPr lang="ru-RU" dirty="0" smtClean="0"/>
            </a:br>
            <a:endParaRPr lang="ru-RU" dirty="0"/>
          </a:p>
        </p:txBody>
      </p:sp>
      <p:sp>
        <p:nvSpPr>
          <p:cNvPr id="3" name="Содержимое 2"/>
          <p:cNvSpPr>
            <a:spLocks noGrp="1"/>
          </p:cNvSpPr>
          <p:nvPr>
            <p:ph sz="quarter" idx="1"/>
          </p:nvPr>
        </p:nvSpPr>
        <p:spPr>
          <a:xfrm>
            <a:off x="0" y="1527048"/>
            <a:ext cx="6572264" cy="5330952"/>
          </a:xfrm>
        </p:spPr>
        <p:txBody>
          <a:bodyPr>
            <a:normAutofit fontScale="62500" lnSpcReduction="20000"/>
          </a:bodyPr>
          <a:lstStyle/>
          <a:p>
            <a:r>
              <a:rPr lang="ru-RU" b="1" i="1" dirty="0" smtClean="0"/>
              <a:t>Упражнение № 25</a:t>
            </a:r>
            <a:endParaRPr lang="ru-RU" dirty="0" smtClean="0"/>
          </a:p>
          <a:p>
            <a:r>
              <a:rPr lang="ru-RU" i="1" dirty="0" smtClean="0"/>
              <a:t>Цель: </a:t>
            </a:r>
            <a:r>
              <a:rPr lang="ru-RU" dirty="0" smtClean="0"/>
              <a:t>укрепление и </a:t>
            </a:r>
            <a:r>
              <a:rPr lang="ru-RU" dirty="0" err="1" smtClean="0"/>
              <a:t>активизция</a:t>
            </a:r>
            <a:r>
              <a:rPr lang="ru-RU" dirty="0" smtClean="0"/>
              <a:t> круговой мышцы рта, мышц, поднимающих верхнюю губу и углы рта кверху и мышц, опускающих нижнюю губу и углы рта вниз.</a:t>
            </a:r>
          </a:p>
          <a:p>
            <a:r>
              <a:rPr lang="ru-RU" i="1" dirty="0" smtClean="0"/>
              <a:t>Описание: </a:t>
            </a:r>
            <a:r>
              <a:rPr lang="ru-RU" dirty="0" smtClean="0"/>
              <a:t>растирание мышц по носогубным складкам.</a:t>
            </a:r>
          </a:p>
          <a:p>
            <a:r>
              <a:rPr lang="ru-RU" i="1" dirty="0" smtClean="0"/>
              <a:t>Методические рекомендации.</a:t>
            </a:r>
            <a:endParaRPr lang="ru-RU" dirty="0" smtClean="0"/>
          </a:p>
          <a:p>
            <a:r>
              <a:rPr lang="ru-RU" dirty="0" smtClean="0"/>
              <a:t>Растирание по носогубным складкам вверх и вниз. Растирание вверх-вниз под углами нижней губы. Выполнять 3–4 раза, 1 раз в день (рисунок № 58).</a:t>
            </a:r>
          </a:p>
          <a:p>
            <a:r>
              <a:rPr lang="ru-RU" b="1" i="1" dirty="0" smtClean="0"/>
              <a:t>Упражнение №</a:t>
            </a:r>
            <a:r>
              <a:rPr lang="ru-RU" b="1" dirty="0" smtClean="0"/>
              <a:t> </a:t>
            </a:r>
            <a:r>
              <a:rPr lang="ru-RU" b="1" i="1" dirty="0" smtClean="0"/>
              <a:t>26. Точечный массаж</a:t>
            </a:r>
            <a:endParaRPr lang="ru-RU" dirty="0" smtClean="0"/>
          </a:p>
          <a:p>
            <a:r>
              <a:rPr lang="ru-RU" i="1" dirty="0" smtClean="0"/>
              <a:t>Цель: </a:t>
            </a:r>
            <a:r>
              <a:rPr lang="ru-RU" dirty="0" smtClean="0"/>
              <a:t>укрепление и активизация мышц губ.</a:t>
            </a:r>
          </a:p>
          <a:p>
            <a:r>
              <a:rPr lang="ru-RU" i="1" dirty="0" smtClean="0"/>
              <a:t>Описание: </a:t>
            </a:r>
            <a:r>
              <a:rPr lang="ru-RU" dirty="0" smtClean="0"/>
              <a:t>поводится точечный массаж по линии губ от середины к углам губ и по носогубным складкам вниз и вверх.</a:t>
            </a:r>
          </a:p>
          <a:p>
            <a:r>
              <a:rPr lang="ru-RU" i="1" dirty="0" smtClean="0"/>
              <a:t>Методические рекомендации.</a:t>
            </a:r>
            <a:endParaRPr lang="ru-RU" dirty="0" smtClean="0"/>
          </a:p>
          <a:p>
            <a:r>
              <a:rPr lang="ru-RU" dirty="0" smtClean="0"/>
              <a:t>Точечный массаж проводится подушечками указательных пальцев обеих рук. Движения круговые, надавливающие. Точечный массаж осуществляется против часовой стрелки, способом вращения, не более 5–6 секунд, 1 раз в день (рисунок № 59).</a:t>
            </a:r>
            <a:endParaRPr lang="ru-RU" dirty="0"/>
          </a:p>
        </p:txBody>
      </p:sp>
      <p:pic>
        <p:nvPicPr>
          <p:cNvPr id="21507" name="Picture 3" descr="91"/>
          <p:cNvPicPr>
            <a:picLocks noChangeAspect="1" noChangeArrowheads="1"/>
          </p:cNvPicPr>
          <p:nvPr/>
        </p:nvPicPr>
        <p:blipFill>
          <a:blip r:embed="rId2" cstate="print"/>
          <a:srcRect/>
          <a:stretch>
            <a:fillRect/>
          </a:stretch>
        </p:blipFill>
        <p:spPr bwMode="auto">
          <a:xfrm>
            <a:off x="6804248" y="1412776"/>
            <a:ext cx="1768280" cy="518457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571480"/>
            <a:ext cx="7380312" cy="6286520"/>
          </a:xfrm>
        </p:spPr>
        <p:txBody>
          <a:bodyPr>
            <a:normAutofit fontScale="32500" lnSpcReduction="20000"/>
          </a:bodyPr>
          <a:lstStyle/>
          <a:p>
            <a:r>
              <a:rPr lang="ru-RU" b="1" dirty="0" smtClean="0"/>
              <a:t>Массаж языка</a:t>
            </a:r>
            <a:endParaRPr lang="ru-RU" dirty="0" smtClean="0"/>
          </a:p>
          <a:p>
            <a:r>
              <a:rPr lang="ru-RU" b="1" i="1" dirty="0" smtClean="0"/>
              <a:t>Упражнение № 27</a:t>
            </a:r>
            <a:endParaRPr lang="ru-RU" dirty="0" smtClean="0"/>
          </a:p>
          <a:p>
            <a:r>
              <a:rPr lang="ru-RU" i="1" dirty="0" smtClean="0"/>
              <a:t>Цель: </a:t>
            </a:r>
            <a:r>
              <a:rPr lang="ru-RU" dirty="0" smtClean="0"/>
              <a:t>укрепление и активизация продольных мышц языка.</a:t>
            </a:r>
          </a:p>
          <a:p>
            <a:r>
              <a:rPr lang="ru-RU" i="1" dirty="0" smtClean="0"/>
              <a:t>Описание: </a:t>
            </a:r>
            <a:r>
              <a:rPr lang="ru-RU" dirty="0" smtClean="0"/>
              <a:t>поглаживание продольных мышц языка от корня к кончику языка.</a:t>
            </a:r>
          </a:p>
          <a:p>
            <a:r>
              <a:rPr lang="ru-RU" i="1" dirty="0" smtClean="0"/>
              <a:t>Методические рекомендации.</a:t>
            </a:r>
            <a:endParaRPr lang="ru-RU" dirty="0" smtClean="0"/>
          </a:p>
          <a:p>
            <a:r>
              <a:rPr lang="ru-RU" dirty="0" smtClean="0"/>
              <a:t>Поглаживающие движения проводятся при помощи указательного пальца, зонда «Шарик»; маленьким детям массаж лучше всего проводить при помощи шпателя. Поглаживающие движения выполняются 8–10 раз, 2–3 раза в день (рисунок № 60).</a:t>
            </a:r>
          </a:p>
          <a:p>
            <a:r>
              <a:rPr lang="ru-RU" b="1" i="1" dirty="0" smtClean="0"/>
              <a:t>Упражнение № 28</a:t>
            </a:r>
            <a:endParaRPr lang="ru-RU" dirty="0" smtClean="0"/>
          </a:p>
          <a:p>
            <a:r>
              <a:rPr lang="ru-RU" i="1" dirty="0" smtClean="0"/>
              <a:t>Цель: </a:t>
            </a:r>
            <a:r>
              <a:rPr lang="ru-RU" dirty="0" smtClean="0"/>
              <a:t>укрепление продольных и поперечных мышц языка.</a:t>
            </a:r>
          </a:p>
          <a:p>
            <a:r>
              <a:rPr lang="ru-RU" i="1" dirty="0" smtClean="0"/>
              <a:t>Описание: </a:t>
            </a:r>
            <a:r>
              <a:rPr lang="ru-RU" dirty="0" smtClean="0"/>
              <a:t>ритмичные надавливания на язык от корня к кончику.</a:t>
            </a:r>
          </a:p>
          <a:p>
            <a:r>
              <a:rPr lang="ru-RU" i="1" dirty="0" smtClean="0"/>
              <a:t>Методические рекомендации.</a:t>
            </a:r>
            <a:endParaRPr lang="ru-RU" dirty="0" smtClean="0"/>
          </a:p>
          <a:p>
            <a:r>
              <a:rPr lang="ru-RU" dirty="0" smtClean="0"/>
              <a:t>Надавливающие движения осуществляются при помощи пластмассового шпателя. Надавливания должны быть интенсивными, выполняют 4–6 раз, 2 раза в день (рисунок № 61).</a:t>
            </a:r>
          </a:p>
          <a:p>
            <a:r>
              <a:rPr lang="ru-RU" b="1" i="1" dirty="0" smtClean="0"/>
              <a:t>Упражнение №</a:t>
            </a:r>
            <a:r>
              <a:rPr lang="ru-RU" i="1" dirty="0" smtClean="0"/>
              <a:t> </a:t>
            </a:r>
            <a:r>
              <a:rPr lang="ru-RU" b="1" i="1" dirty="0" smtClean="0"/>
              <a:t>29</a:t>
            </a:r>
            <a:endParaRPr lang="ru-RU" dirty="0" smtClean="0"/>
          </a:p>
          <a:p>
            <a:r>
              <a:rPr lang="ru-RU" i="1" dirty="0" smtClean="0"/>
              <a:t>Цель: </a:t>
            </a:r>
            <a:r>
              <a:rPr lang="ru-RU" dirty="0" smtClean="0"/>
              <a:t>укрепление и стимуляция поперечных мышц языка.</a:t>
            </a:r>
          </a:p>
          <a:p>
            <a:r>
              <a:rPr lang="ru-RU" i="1" dirty="0" smtClean="0"/>
              <a:t>Описание: </a:t>
            </a:r>
            <a:r>
              <a:rPr lang="ru-RU" dirty="0" smtClean="0"/>
              <a:t>поглаживание языка из стороны, в сторону, в направлении от корня к кончику языка.</a:t>
            </a:r>
          </a:p>
          <a:p>
            <a:r>
              <a:rPr lang="ru-RU" i="1" dirty="0" smtClean="0"/>
              <a:t>Методические рекомендации.</a:t>
            </a:r>
            <a:endParaRPr lang="ru-RU" dirty="0" smtClean="0"/>
          </a:p>
          <a:p>
            <a:r>
              <a:rPr lang="ru-RU" dirty="0" smtClean="0"/>
              <a:t>Поглаживающие движения следует проводить при помощи указательного пальца, зонда «Шарик» или при помощи мягкой зубной щетки. Поглаживающие движения осуществляются 4–6 раз, 2–3 раза в день (рисунок № 62).</a:t>
            </a:r>
          </a:p>
          <a:p>
            <a:r>
              <a:rPr lang="ru-RU" b="1" i="1" dirty="0" smtClean="0"/>
              <a:t/>
            </a:r>
            <a:br>
              <a:rPr lang="ru-RU" b="1" i="1" dirty="0" smtClean="0"/>
            </a:br>
            <a:r>
              <a:rPr lang="ru-RU" b="1" i="1" dirty="0" smtClean="0"/>
              <a:t>Упражнение №</a:t>
            </a:r>
            <a:r>
              <a:rPr lang="ru-RU" i="1" dirty="0" smtClean="0"/>
              <a:t> </a:t>
            </a:r>
            <a:r>
              <a:rPr lang="ru-RU" b="1" i="1" dirty="0" smtClean="0"/>
              <a:t>30</a:t>
            </a:r>
            <a:endParaRPr lang="ru-RU" dirty="0" smtClean="0"/>
          </a:p>
          <a:p>
            <a:r>
              <a:rPr lang="ru-RU" i="1" dirty="0" smtClean="0"/>
              <a:t>Цель: </a:t>
            </a:r>
            <a:r>
              <a:rPr lang="ru-RU" dirty="0" smtClean="0"/>
              <a:t>укрепление мышц языка и увеличение объема артикуляционных движений языка.</a:t>
            </a:r>
          </a:p>
          <a:p>
            <a:r>
              <a:rPr lang="ru-RU" i="1" dirty="0" smtClean="0"/>
              <a:t>Описание: </a:t>
            </a:r>
            <a:r>
              <a:rPr lang="ru-RU" dirty="0" smtClean="0"/>
              <a:t>проводится обкалывание языка от корня к кончику и по боковым краям языка.</a:t>
            </a:r>
          </a:p>
          <a:p>
            <a:r>
              <a:rPr lang="ru-RU" i="1" dirty="0" smtClean="0"/>
              <a:t>Методические рекомендации.</a:t>
            </a:r>
            <a:endParaRPr lang="ru-RU" dirty="0" smtClean="0"/>
          </a:p>
          <a:p>
            <a:r>
              <a:rPr lang="ru-RU" dirty="0" smtClean="0"/>
              <a:t>Обкалывающие движения проводятся при помощи зонда «Игла». Движения должны быть очень осторожными, логопед должен наблюдать за состоянием ребенка. При появлении сонливости массаж следует прекратить. Обкалывающие движения можно проводить не более 10 секунд, 1 раз в день (рисунок № 63).</a:t>
            </a:r>
          </a:p>
          <a:p>
            <a:r>
              <a:rPr lang="ru-RU" b="1" i="1" dirty="0" smtClean="0"/>
              <a:t>Упражнение №</a:t>
            </a:r>
            <a:r>
              <a:rPr lang="ru-RU" i="1" dirty="0" smtClean="0"/>
              <a:t> </a:t>
            </a:r>
            <a:r>
              <a:rPr lang="ru-RU" b="1" i="1" dirty="0" smtClean="0"/>
              <a:t>31</a:t>
            </a:r>
            <a:endParaRPr lang="ru-RU" dirty="0" smtClean="0"/>
          </a:p>
          <a:p>
            <a:r>
              <a:rPr lang="ru-RU" i="1" dirty="0" smtClean="0"/>
              <a:t>Цель: </a:t>
            </a:r>
            <a:r>
              <a:rPr lang="ru-RU" dirty="0" smtClean="0"/>
              <a:t>уменьшение уровня саливации.</a:t>
            </a:r>
          </a:p>
          <a:p>
            <a:r>
              <a:rPr lang="ru-RU" i="1" dirty="0" smtClean="0"/>
              <a:t>Описание: </a:t>
            </a:r>
            <a:r>
              <a:rPr lang="ru-RU" dirty="0" smtClean="0"/>
              <a:t>проводится точечный массаж в углублениях под языком, в двух точках одновременно.</a:t>
            </a:r>
          </a:p>
          <a:p>
            <a:r>
              <a:rPr lang="ru-RU" i="1" dirty="0" smtClean="0"/>
              <a:t>Методические рекомендации.</a:t>
            </a:r>
            <a:endParaRPr lang="ru-RU" dirty="0" smtClean="0"/>
          </a:p>
          <a:p>
            <a:r>
              <a:rPr lang="ru-RU" dirty="0" smtClean="0"/>
              <a:t>Массаж осуществляется при помощи указательного, среднего пальца или зонда «Грабли». Вращательные движения выполняются против часовой стрелки, не более 6–10 секунд. Движения не должны причинять ребенку дискомфорт.</a:t>
            </a:r>
          </a:p>
          <a:p>
            <a:r>
              <a:rPr lang="ru-RU" b="1" i="1" dirty="0" smtClean="0"/>
              <a:t>Упражнение № 32</a:t>
            </a:r>
            <a:endParaRPr lang="ru-RU" dirty="0" smtClean="0"/>
          </a:p>
          <a:p>
            <a:r>
              <a:rPr lang="ru-RU" i="1" dirty="0" smtClean="0"/>
              <a:t>Цель: </a:t>
            </a:r>
            <a:r>
              <a:rPr lang="ru-RU" dirty="0" smtClean="0"/>
              <a:t>укрепление мышц языка.</a:t>
            </a:r>
          </a:p>
          <a:p>
            <a:r>
              <a:rPr lang="ru-RU" i="1" dirty="0" smtClean="0"/>
              <a:t>Описание: </a:t>
            </a:r>
            <a:r>
              <a:rPr lang="ru-RU" dirty="0" smtClean="0"/>
              <a:t>проводится разминание языка.</a:t>
            </a:r>
          </a:p>
          <a:p>
            <a:r>
              <a:rPr lang="ru-RU" i="1" dirty="0" smtClean="0"/>
              <a:t>Методические рекомендации.</a:t>
            </a:r>
            <a:endParaRPr lang="ru-RU" dirty="0" smtClean="0"/>
          </a:p>
          <a:p>
            <a:r>
              <a:rPr lang="ru-RU" dirty="0" smtClean="0"/>
              <a:t>Массаж осуществляется при помощи пальцев (обернутых в марлевую салфетку). Массаж выполняется по всей площади языка (проводится тщательное разминание языка во всех направлениях). Массажные движения выполняются не более 6–8 секунд, 1– 2 раза в день (рисунок № 65).</a:t>
            </a:r>
          </a:p>
          <a:p>
            <a:endParaRPr lang="ru-RU" dirty="0"/>
          </a:p>
        </p:txBody>
      </p:sp>
      <p:pic>
        <p:nvPicPr>
          <p:cNvPr id="23554" name="Picture 2" descr="93"/>
          <p:cNvPicPr>
            <a:picLocks noChangeAspect="1" noChangeArrowheads="1"/>
          </p:cNvPicPr>
          <p:nvPr/>
        </p:nvPicPr>
        <p:blipFill>
          <a:blip r:embed="rId2" cstate="print"/>
          <a:srcRect/>
          <a:stretch>
            <a:fillRect/>
          </a:stretch>
        </p:blipFill>
        <p:spPr bwMode="auto">
          <a:xfrm>
            <a:off x="7524328" y="836712"/>
            <a:ext cx="1441450" cy="504939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85822"/>
          </a:xfrm>
        </p:spPr>
        <p:txBody>
          <a:bodyPr>
            <a:normAutofit fontScale="90000"/>
          </a:bodyPr>
          <a:lstStyle/>
          <a:p>
            <a:r>
              <a:rPr lang="ru-RU" b="1" dirty="0" smtClean="0"/>
              <a:t>Массаж языка</a:t>
            </a:r>
            <a:r>
              <a:rPr lang="ru-RU" dirty="0" smtClean="0"/>
              <a:t/>
            </a:r>
            <a:br>
              <a:rPr lang="ru-RU" dirty="0" smtClean="0"/>
            </a:br>
            <a:endParaRPr lang="ru-RU" dirty="0"/>
          </a:p>
        </p:txBody>
      </p:sp>
      <p:sp>
        <p:nvSpPr>
          <p:cNvPr id="3" name="Содержимое 2"/>
          <p:cNvSpPr>
            <a:spLocks noGrp="1"/>
          </p:cNvSpPr>
          <p:nvPr>
            <p:ph sz="quarter" idx="1"/>
          </p:nvPr>
        </p:nvSpPr>
        <p:spPr>
          <a:xfrm>
            <a:off x="0" y="1643050"/>
            <a:ext cx="8858280" cy="5214950"/>
          </a:xfrm>
        </p:spPr>
        <p:txBody>
          <a:bodyPr>
            <a:normAutofit fontScale="55000" lnSpcReduction="20000"/>
          </a:bodyPr>
          <a:lstStyle/>
          <a:p>
            <a:r>
              <a:rPr lang="ru-RU" b="1" i="1" dirty="0" smtClean="0"/>
              <a:t>Упражнение № 27</a:t>
            </a:r>
            <a:endParaRPr lang="ru-RU" dirty="0" smtClean="0"/>
          </a:p>
          <a:p>
            <a:r>
              <a:rPr lang="ru-RU" i="1" dirty="0" smtClean="0"/>
              <a:t>Цель: </a:t>
            </a:r>
            <a:r>
              <a:rPr lang="ru-RU" dirty="0" smtClean="0"/>
              <a:t>укрепление и активизация продольных мышц языка.</a:t>
            </a:r>
          </a:p>
          <a:p>
            <a:r>
              <a:rPr lang="ru-RU" i="1" dirty="0" smtClean="0"/>
              <a:t>Описание: </a:t>
            </a:r>
            <a:r>
              <a:rPr lang="ru-RU" dirty="0" smtClean="0"/>
              <a:t>поглаживание продольных мышц языка от корня к кончику языка.</a:t>
            </a:r>
          </a:p>
          <a:p>
            <a:r>
              <a:rPr lang="ru-RU" i="1" dirty="0" smtClean="0"/>
              <a:t>Методические рекомендации.</a:t>
            </a:r>
            <a:endParaRPr lang="ru-RU" dirty="0" smtClean="0"/>
          </a:p>
          <a:p>
            <a:r>
              <a:rPr lang="ru-RU" dirty="0" smtClean="0"/>
              <a:t>Поглаживающие движения проводятся при помощи указательного пальца, зонда «Шарик»; маленьким детям массаж лучше всего проводить при помощи шпателя. Поглаживающие движения выполняются 8–10 раз, 2–3 раза в день (рисунок № 60).</a:t>
            </a:r>
          </a:p>
          <a:p>
            <a:r>
              <a:rPr lang="ru-RU" b="1" i="1" dirty="0" smtClean="0"/>
              <a:t>Упражнение № 28</a:t>
            </a:r>
            <a:endParaRPr lang="ru-RU" dirty="0" smtClean="0"/>
          </a:p>
          <a:p>
            <a:r>
              <a:rPr lang="ru-RU" i="1" dirty="0" smtClean="0"/>
              <a:t>Цель: </a:t>
            </a:r>
            <a:r>
              <a:rPr lang="ru-RU" dirty="0" smtClean="0"/>
              <a:t>укрепление продольных и поперечных мышц языка.</a:t>
            </a:r>
          </a:p>
          <a:p>
            <a:r>
              <a:rPr lang="ru-RU" i="1" dirty="0" smtClean="0"/>
              <a:t>Описание: </a:t>
            </a:r>
            <a:r>
              <a:rPr lang="ru-RU" dirty="0" smtClean="0"/>
              <a:t>ритмичные надавливания на язык от корня к кончику.</a:t>
            </a:r>
          </a:p>
          <a:p>
            <a:r>
              <a:rPr lang="ru-RU" i="1" dirty="0" smtClean="0"/>
              <a:t>Методические рекомендации.</a:t>
            </a:r>
            <a:endParaRPr lang="ru-RU" dirty="0" smtClean="0"/>
          </a:p>
          <a:p>
            <a:r>
              <a:rPr lang="ru-RU" dirty="0" smtClean="0"/>
              <a:t>Надавливающие движения осуществляются при помощи пластмассового шпателя. Надавливания должны быть интенсивными, выполняют 4–6 раз, 2 раза в день (рисунок № 61).</a:t>
            </a:r>
          </a:p>
          <a:p>
            <a:r>
              <a:rPr lang="ru-RU" b="1" i="1" dirty="0" smtClean="0"/>
              <a:t>Упражнение №</a:t>
            </a:r>
            <a:r>
              <a:rPr lang="ru-RU" i="1" dirty="0" smtClean="0"/>
              <a:t> </a:t>
            </a:r>
            <a:r>
              <a:rPr lang="ru-RU" b="1" i="1" dirty="0" smtClean="0"/>
              <a:t>29</a:t>
            </a:r>
            <a:endParaRPr lang="ru-RU" dirty="0" smtClean="0"/>
          </a:p>
          <a:p>
            <a:r>
              <a:rPr lang="ru-RU" i="1" dirty="0" smtClean="0"/>
              <a:t>Цель: </a:t>
            </a:r>
            <a:r>
              <a:rPr lang="ru-RU" dirty="0" smtClean="0"/>
              <a:t>укрепление и стимуляция поперечных мышц языка.</a:t>
            </a:r>
          </a:p>
          <a:p>
            <a:r>
              <a:rPr lang="ru-RU" i="1" dirty="0" smtClean="0"/>
              <a:t>Описание: </a:t>
            </a:r>
            <a:r>
              <a:rPr lang="ru-RU" dirty="0" smtClean="0"/>
              <a:t>поглаживание языка из стороны, в сторону, в направлении от корня к кончику языка.</a:t>
            </a:r>
          </a:p>
          <a:p>
            <a:r>
              <a:rPr lang="ru-RU" i="1" dirty="0" smtClean="0"/>
              <a:t>Методические рекомендации.</a:t>
            </a:r>
            <a:endParaRPr lang="ru-RU" dirty="0" smtClean="0"/>
          </a:p>
          <a:p>
            <a:r>
              <a:rPr lang="ru-RU" dirty="0" smtClean="0"/>
              <a:t>Поглаживающие движения следует проводить при помощи указательного пальца, зонда «Шарик» или при помощи мягкой зубной щетки. Поглаживающие движения осуществляются 4–6 раз, 2–3 раза в день (рисунок № 62).</a:t>
            </a:r>
          </a:p>
          <a:p>
            <a:r>
              <a:rPr lang="ru-RU" b="1" i="1" dirty="0" smtClean="0"/>
              <a:t/>
            </a:r>
            <a:br>
              <a:rPr lang="ru-RU" b="1" i="1" dirty="0" smtClean="0"/>
            </a:b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01752" y="228600"/>
            <a:ext cx="8534400" cy="1128698"/>
          </a:xfrm>
        </p:spPr>
        <p:txBody>
          <a:bodyPr>
            <a:normAutofit/>
          </a:bodyPr>
          <a:lstStyle/>
          <a:p>
            <a:r>
              <a:rPr lang="ru-RU" b="1" dirty="0" smtClean="0"/>
              <a:t>Массаж языка</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40000" lnSpcReduction="20000"/>
          </a:bodyPr>
          <a:lstStyle/>
          <a:p>
            <a:pPr marL="0" indent="0">
              <a:lnSpc>
                <a:spcPct val="120000"/>
              </a:lnSpc>
              <a:spcBef>
                <a:spcPts val="0"/>
              </a:spcBef>
              <a:buNone/>
            </a:pPr>
            <a:r>
              <a:rPr lang="ru-RU" b="1" i="1" dirty="0" smtClean="0"/>
              <a:t/>
            </a:r>
            <a:br>
              <a:rPr lang="ru-RU" b="1" i="1" dirty="0" smtClean="0"/>
            </a:br>
            <a:r>
              <a:rPr lang="ru-RU" b="1" i="1" dirty="0" smtClean="0"/>
              <a:t>Упражнение №</a:t>
            </a:r>
            <a:r>
              <a:rPr lang="ru-RU" i="1" dirty="0" smtClean="0"/>
              <a:t> </a:t>
            </a:r>
            <a:r>
              <a:rPr lang="ru-RU" b="1" i="1" dirty="0" smtClean="0"/>
              <a:t>30</a:t>
            </a:r>
            <a:endParaRPr lang="ru-RU" dirty="0" smtClean="0"/>
          </a:p>
          <a:p>
            <a:pPr marL="0" indent="0">
              <a:lnSpc>
                <a:spcPct val="120000"/>
              </a:lnSpc>
              <a:spcBef>
                <a:spcPts val="0"/>
              </a:spcBef>
              <a:buNone/>
            </a:pPr>
            <a:r>
              <a:rPr lang="ru-RU" i="1" dirty="0" smtClean="0"/>
              <a:t>Цель: </a:t>
            </a:r>
            <a:r>
              <a:rPr lang="ru-RU" dirty="0" smtClean="0"/>
              <a:t>укрепление мышц языка и увеличение объема артикуляционных движений языка.</a:t>
            </a:r>
          </a:p>
          <a:p>
            <a:pPr marL="0" indent="0">
              <a:lnSpc>
                <a:spcPct val="120000"/>
              </a:lnSpc>
              <a:spcBef>
                <a:spcPts val="0"/>
              </a:spcBef>
              <a:buNone/>
            </a:pPr>
            <a:r>
              <a:rPr lang="ru-RU" i="1" dirty="0" smtClean="0"/>
              <a:t>Описание: </a:t>
            </a:r>
            <a:r>
              <a:rPr lang="ru-RU" dirty="0" smtClean="0"/>
              <a:t>проводится обкалывание языка от корня к кончику и по боковым краям языка.</a:t>
            </a:r>
          </a:p>
          <a:p>
            <a:pPr marL="0" indent="0">
              <a:lnSpc>
                <a:spcPct val="120000"/>
              </a:lnSpc>
              <a:spcBef>
                <a:spcPts val="0"/>
              </a:spcBef>
              <a:buNone/>
            </a:pPr>
            <a:r>
              <a:rPr lang="ru-RU" i="1" dirty="0" smtClean="0"/>
              <a:t>Методические рекомендации.</a:t>
            </a:r>
            <a:endParaRPr lang="ru-RU" dirty="0" smtClean="0"/>
          </a:p>
          <a:p>
            <a:pPr marL="0" indent="0">
              <a:lnSpc>
                <a:spcPct val="120000"/>
              </a:lnSpc>
              <a:spcBef>
                <a:spcPts val="0"/>
              </a:spcBef>
              <a:buNone/>
            </a:pPr>
            <a:r>
              <a:rPr lang="ru-RU" dirty="0" smtClean="0"/>
              <a:t>Обкалывающие движения проводятся при помощи зонда «Игла». Движения должны быть очень осторожными, логопед должен наблюдать за состоянием ребенка. При появлении сонливости массаж следует прекратить. Обкалывающие движения можно проводить не более 10 секунд, 1 раз в день (рисунок № 63).</a:t>
            </a:r>
          </a:p>
          <a:p>
            <a:pPr marL="0" indent="0">
              <a:lnSpc>
                <a:spcPct val="120000"/>
              </a:lnSpc>
              <a:spcBef>
                <a:spcPts val="0"/>
              </a:spcBef>
              <a:buNone/>
            </a:pPr>
            <a:endParaRPr lang="ru-RU" dirty="0" smtClean="0"/>
          </a:p>
          <a:p>
            <a:pPr marL="0" indent="0">
              <a:lnSpc>
                <a:spcPct val="120000"/>
              </a:lnSpc>
              <a:spcBef>
                <a:spcPts val="0"/>
              </a:spcBef>
              <a:buNone/>
            </a:pPr>
            <a:r>
              <a:rPr lang="ru-RU" b="1" i="1" dirty="0" smtClean="0"/>
              <a:t>Упражнение №</a:t>
            </a:r>
            <a:r>
              <a:rPr lang="ru-RU" i="1" dirty="0" smtClean="0"/>
              <a:t> </a:t>
            </a:r>
            <a:r>
              <a:rPr lang="ru-RU" b="1" i="1" dirty="0" smtClean="0"/>
              <a:t>31</a:t>
            </a:r>
            <a:endParaRPr lang="ru-RU" dirty="0" smtClean="0"/>
          </a:p>
          <a:p>
            <a:pPr marL="0" indent="0">
              <a:lnSpc>
                <a:spcPct val="120000"/>
              </a:lnSpc>
              <a:spcBef>
                <a:spcPts val="0"/>
              </a:spcBef>
              <a:buNone/>
            </a:pPr>
            <a:r>
              <a:rPr lang="ru-RU" i="1" dirty="0" smtClean="0"/>
              <a:t>Цель: </a:t>
            </a:r>
            <a:r>
              <a:rPr lang="ru-RU" dirty="0" smtClean="0"/>
              <a:t>уменьшение уровня саливации.</a:t>
            </a:r>
          </a:p>
          <a:p>
            <a:pPr marL="0" indent="0">
              <a:lnSpc>
                <a:spcPct val="120000"/>
              </a:lnSpc>
              <a:spcBef>
                <a:spcPts val="0"/>
              </a:spcBef>
              <a:buNone/>
            </a:pPr>
            <a:r>
              <a:rPr lang="ru-RU" i="1" dirty="0" smtClean="0"/>
              <a:t>Описание: </a:t>
            </a:r>
            <a:r>
              <a:rPr lang="ru-RU" dirty="0" smtClean="0"/>
              <a:t>проводится точечный массаж в углублениях под языком, в двух точках одновременно.</a:t>
            </a:r>
          </a:p>
          <a:p>
            <a:pPr marL="0" indent="0">
              <a:lnSpc>
                <a:spcPct val="120000"/>
              </a:lnSpc>
              <a:spcBef>
                <a:spcPts val="0"/>
              </a:spcBef>
              <a:buNone/>
            </a:pPr>
            <a:r>
              <a:rPr lang="ru-RU" i="1" dirty="0" smtClean="0"/>
              <a:t>Методические рекомендации.</a:t>
            </a:r>
            <a:endParaRPr lang="ru-RU" dirty="0" smtClean="0"/>
          </a:p>
          <a:p>
            <a:pPr marL="0" indent="0">
              <a:lnSpc>
                <a:spcPct val="120000"/>
              </a:lnSpc>
              <a:spcBef>
                <a:spcPts val="0"/>
              </a:spcBef>
              <a:buNone/>
            </a:pPr>
            <a:r>
              <a:rPr lang="ru-RU" dirty="0" smtClean="0"/>
              <a:t>Массаж осуществляется при помощи указательного, среднего пальца или зонда «Грабли». Вращательные движения выполняются против часовой стрелки, не более 6–10 секунд. Движения не должны причинять ребенку дискомфорт.</a:t>
            </a:r>
          </a:p>
          <a:p>
            <a:pPr marL="0" indent="0">
              <a:lnSpc>
                <a:spcPct val="120000"/>
              </a:lnSpc>
              <a:spcBef>
                <a:spcPts val="0"/>
              </a:spcBef>
              <a:buNone/>
            </a:pPr>
            <a:endParaRPr lang="ru-RU" dirty="0" smtClean="0"/>
          </a:p>
          <a:p>
            <a:pPr marL="0" indent="0">
              <a:lnSpc>
                <a:spcPct val="120000"/>
              </a:lnSpc>
              <a:spcBef>
                <a:spcPts val="0"/>
              </a:spcBef>
              <a:buNone/>
            </a:pPr>
            <a:r>
              <a:rPr lang="ru-RU" b="1" i="1" dirty="0" smtClean="0"/>
              <a:t>Упражнение № 32</a:t>
            </a:r>
            <a:endParaRPr lang="ru-RU" dirty="0" smtClean="0"/>
          </a:p>
          <a:p>
            <a:pPr marL="0" indent="0">
              <a:lnSpc>
                <a:spcPct val="120000"/>
              </a:lnSpc>
              <a:spcBef>
                <a:spcPts val="0"/>
              </a:spcBef>
              <a:buNone/>
            </a:pPr>
            <a:r>
              <a:rPr lang="ru-RU" i="1" dirty="0" smtClean="0"/>
              <a:t>Цель: </a:t>
            </a:r>
            <a:r>
              <a:rPr lang="ru-RU" dirty="0" smtClean="0"/>
              <a:t>укрепление мышц языка.</a:t>
            </a:r>
          </a:p>
          <a:p>
            <a:pPr marL="0" indent="0">
              <a:lnSpc>
                <a:spcPct val="120000"/>
              </a:lnSpc>
              <a:spcBef>
                <a:spcPts val="0"/>
              </a:spcBef>
              <a:buNone/>
            </a:pPr>
            <a:r>
              <a:rPr lang="ru-RU" i="1" dirty="0" smtClean="0"/>
              <a:t>Описание: </a:t>
            </a:r>
            <a:r>
              <a:rPr lang="ru-RU" dirty="0" smtClean="0"/>
              <a:t>проводится разминание языка.</a:t>
            </a:r>
          </a:p>
          <a:p>
            <a:pPr marL="0" indent="0">
              <a:lnSpc>
                <a:spcPct val="120000"/>
              </a:lnSpc>
              <a:spcBef>
                <a:spcPts val="0"/>
              </a:spcBef>
              <a:buNone/>
            </a:pPr>
            <a:r>
              <a:rPr lang="ru-RU" i="1" dirty="0" smtClean="0"/>
              <a:t>Методические рекомендации.</a:t>
            </a:r>
            <a:endParaRPr lang="ru-RU" dirty="0" smtClean="0"/>
          </a:p>
          <a:p>
            <a:pPr marL="0" indent="0">
              <a:lnSpc>
                <a:spcPct val="120000"/>
              </a:lnSpc>
              <a:spcBef>
                <a:spcPts val="0"/>
              </a:spcBef>
              <a:buNone/>
            </a:pPr>
            <a:r>
              <a:rPr lang="ru-RU" dirty="0" smtClean="0"/>
              <a:t>Массаж осуществляется при помощи пальцев (обернутых в марлевую салфетку). Массаж выполняется по всей площади языка (проводится тщательное разминание языка во всех направлениях). Массажные движения выполняются не более 6–8 секунд, 1– 2 раза в день (рисунок № 65).</a:t>
            </a:r>
          </a:p>
          <a:p>
            <a:endParaRPr lang="ru-RU" dirty="0"/>
          </a:p>
        </p:txBody>
      </p:sp>
      <p:pic>
        <p:nvPicPr>
          <p:cNvPr id="23554" name="Picture 2" descr="93"/>
          <p:cNvPicPr>
            <a:picLocks noChangeAspect="1" noChangeArrowheads="1"/>
          </p:cNvPicPr>
          <p:nvPr/>
        </p:nvPicPr>
        <p:blipFill>
          <a:blip r:embed="rId2" cstate="print"/>
          <a:srcRect/>
          <a:stretch>
            <a:fillRect/>
          </a:stretch>
        </p:blipFill>
        <p:spPr bwMode="auto">
          <a:xfrm>
            <a:off x="7286644" y="1357298"/>
            <a:ext cx="1428760" cy="492922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Мимические мышцы лица </a:t>
            </a:r>
            <a:endParaRPr lang="ru-RU" dirty="0"/>
          </a:p>
        </p:txBody>
      </p:sp>
      <p:sp>
        <p:nvSpPr>
          <p:cNvPr id="3" name="Содержимое 2"/>
          <p:cNvSpPr>
            <a:spLocks noGrp="1"/>
          </p:cNvSpPr>
          <p:nvPr>
            <p:ph sz="quarter" idx="1"/>
          </p:nvPr>
        </p:nvSpPr>
        <p:spPr>
          <a:xfrm>
            <a:off x="142844" y="1357298"/>
            <a:ext cx="3786214" cy="5500702"/>
          </a:xfrm>
        </p:spPr>
        <p:txBody>
          <a:bodyPr>
            <a:noAutofit/>
          </a:bodyPr>
          <a:lstStyle/>
          <a:p>
            <a:r>
              <a:rPr lang="ru-RU" sz="1200" dirty="0" smtClean="0"/>
              <a:t>1 – черепной апоневроз:</a:t>
            </a:r>
          </a:p>
          <a:p>
            <a:r>
              <a:rPr lang="ru-RU" sz="1200" dirty="0" smtClean="0"/>
              <a:t> 2 – лобная мышца; </a:t>
            </a:r>
          </a:p>
          <a:p>
            <a:r>
              <a:rPr lang="ru-RU" sz="1200" dirty="0" smtClean="0"/>
              <a:t>3 – часть области век круговой мышцы глаза; </a:t>
            </a:r>
          </a:p>
          <a:p>
            <a:r>
              <a:rPr lang="ru-RU" sz="1200" dirty="0" smtClean="0"/>
              <a:t>4 – глазничная часть круговой мышцы глаза; </a:t>
            </a:r>
          </a:p>
          <a:p>
            <a:r>
              <a:rPr lang="ru-RU" sz="1200" dirty="0" smtClean="0"/>
              <a:t>5 – медиальная связка век;</a:t>
            </a:r>
          </a:p>
          <a:p>
            <a:r>
              <a:rPr lang="ru-RU" sz="1200" dirty="0" smtClean="0"/>
              <a:t> 6 – латеральная сухожильная полоска;</a:t>
            </a:r>
          </a:p>
          <a:p>
            <a:r>
              <a:rPr lang="ru-RU" sz="1200" dirty="0" smtClean="0"/>
              <a:t> 7 – мышца гордецов; </a:t>
            </a:r>
          </a:p>
          <a:p>
            <a:r>
              <a:rPr lang="ru-RU" sz="1200" dirty="0" smtClean="0"/>
              <a:t>8 – мышца, сморщивающая бровь;</a:t>
            </a:r>
          </a:p>
          <a:p>
            <a:r>
              <a:rPr lang="ru-RU" sz="1200" dirty="0" smtClean="0"/>
              <a:t> 9 – собственно носовая мышца; </a:t>
            </a:r>
          </a:p>
          <a:p>
            <a:r>
              <a:rPr lang="ru-RU" sz="1200" dirty="0" smtClean="0"/>
              <a:t>10 – мышца, осаждающая перегородку носа; </a:t>
            </a:r>
          </a:p>
          <a:p>
            <a:r>
              <a:rPr lang="ru-RU" sz="1200" dirty="0" smtClean="0"/>
              <a:t>11 – круговая мышца рта; </a:t>
            </a:r>
          </a:p>
          <a:p>
            <a:r>
              <a:rPr lang="ru-RU" sz="1200" dirty="0" smtClean="0"/>
              <a:t>12 – мышца, поднимающая верхнюю губу (средняя линия); мышца, поднимающая верхнюю губу и крыло носа (медиальная линия); малая скуловая мышца (латеральная линия);</a:t>
            </a:r>
          </a:p>
          <a:p>
            <a:r>
              <a:rPr lang="ru-RU" sz="1200" dirty="0" smtClean="0"/>
              <a:t> 13 – большая скуловая мышца; </a:t>
            </a:r>
          </a:p>
          <a:p>
            <a:r>
              <a:rPr lang="ru-RU" sz="1200" dirty="0" smtClean="0"/>
              <a:t>14 – мышца, поднимающая угол рта; </a:t>
            </a:r>
          </a:p>
          <a:p>
            <a:r>
              <a:rPr lang="ru-RU" sz="1200" dirty="0" smtClean="0"/>
              <a:t>15 – верхняя резцовая мышца; </a:t>
            </a:r>
          </a:p>
          <a:p>
            <a:r>
              <a:rPr lang="ru-RU" sz="1200" dirty="0" smtClean="0"/>
              <a:t>16 – мышца, поднимающая нижнюю губу; </a:t>
            </a:r>
          </a:p>
          <a:p>
            <a:r>
              <a:rPr lang="ru-RU" sz="1200" dirty="0" smtClean="0"/>
              <a:t>17 – мышца, опускающая угол рта;</a:t>
            </a:r>
          </a:p>
          <a:p>
            <a:r>
              <a:rPr lang="ru-RU" sz="1200" dirty="0" smtClean="0"/>
              <a:t> 18 – подбородочная мышца; </a:t>
            </a:r>
          </a:p>
          <a:p>
            <a:r>
              <a:rPr lang="ru-RU" sz="1200" dirty="0" smtClean="0"/>
              <a:t>19 – щечная мышца; </a:t>
            </a:r>
          </a:p>
          <a:p>
            <a:r>
              <a:rPr lang="ru-RU" sz="1200" dirty="0" smtClean="0"/>
              <a:t>20 – ушные мышцы</a:t>
            </a:r>
            <a:endParaRPr lang="ru-RU" sz="1200" dirty="0"/>
          </a:p>
        </p:txBody>
      </p:sp>
      <p:pic>
        <p:nvPicPr>
          <p:cNvPr id="22531" name="Picture 3" descr="94"/>
          <p:cNvPicPr>
            <a:picLocks noChangeAspect="1" noChangeArrowheads="1"/>
          </p:cNvPicPr>
          <p:nvPr/>
        </p:nvPicPr>
        <p:blipFill>
          <a:blip r:embed="rId2" cstate="print"/>
          <a:srcRect/>
          <a:stretch>
            <a:fillRect/>
          </a:stretch>
        </p:blipFill>
        <p:spPr bwMode="auto">
          <a:xfrm>
            <a:off x="3841487" y="1142984"/>
            <a:ext cx="5088231" cy="53823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8370" name="Picture 2" descr="http://detsad-kitty.ru/uploads/posts/2010-07/1278218497_samomassazh.jpg"/>
          <p:cNvPicPr>
            <a:picLocks noChangeAspect="1" noChangeArrowheads="1"/>
          </p:cNvPicPr>
          <p:nvPr/>
        </p:nvPicPr>
        <p:blipFill>
          <a:blip r:embed="rId2"/>
          <a:srcRect/>
          <a:stretch>
            <a:fillRect/>
          </a:stretch>
        </p:blipFill>
        <p:spPr bwMode="auto">
          <a:xfrm>
            <a:off x="785786" y="142852"/>
            <a:ext cx="7500990" cy="643653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59394" name="Picture 2" descr="http://zolot-ribka.ru/upload/fotoalbums/269f42f3faa8bb80830da5ea41acc931.jpg"/>
          <p:cNvPicPr>
            <a:picLocks noChangeAspect="1" noChangeArrowheads="1"/>
          </p:cNvPicPr>
          <p:nvPr/>
        </p:nvPicPr>
        <p:blipFill>
          <a:blip r:embed="rId2"/>
          <a:srcRect/>
          <a:stretch>
            <a:fillRect/>
          </a:stretch>
        </p:blipFill>
        <p:spPr bwMode="auto">
          <a:xfrm>
            <a:off x="0" y="214290"/>
            <a:ext cx="8905884" cy="630091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10" descr="http://irecommend.ru/sites/default/files/product-images/199203/8an8zzhoDlqVfh4mlQ3Q.jpg"/>
          <p:cNvPicPr>
            <a:picLocks noChangeAspect="1" noChangeArrowheads="1"/>
          </p:cNvPicPr>
          <p:nvPr/>
        </p:nvPicPr>
        <p:blipFill>
          <a:blip r:embed="rId2"/>
          <a:srcRect/>
          <a:stretch>
            <a:fillRect/>
          </a:stretch>
        </p:blipFill>
        <p:spPr bwMode="auto">
          <a:xfrm>
            <a:off x="214282" y="0"/>
            <a:ext cx="8739194" cy="671514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lumMod val="95000"/>
                    <a:lumOff val="5000"/>
                  </a:schemeClr>
                </a:solidFill>
              </a:rPr>
              <a:t>Методическая литература</a:t>
            </a:r>
            <a:endParaRPr lang="ru-RU" dirty="0">
              <a:solidFill>
                <a:schemeClr val="tx1">
                  <a:lumMod val="95000"/>
                  <a:lumOff val="5000"/>
                </a:schemeClr>
              </a:solidFill>
            </a:endParaRPr>
          </a:p>
        </p:txBody>
      </p:sp>
      <p:sp>
        <p:nvSpPr>
          <p:cNvPr id="3" name="Содержимое 2"/>
          <p:cNvSpPr>
            <a:spLocks noGrp="1"/>
          </p:cNvSpPr>
          <p:nvPr>
            <p:ph sz="quarter" idx="1"/>
          </p:nvPr>
        </p:nvSpPr>
        <p:spPr/>
        <p:txBody>
          <a:bodyPr/>
          <a:lstStyle/>
          <a:p>
            <a:r>
              <a:rPr lang="ru-RU" dirty="0" smtClean="0"/>
              <a:t>Архипова Е.Ф. Логопедический массаж при дизартрии/ Е.Ф. Архипова. - М.: АСТ: </a:t>
            </a:r>
            <a:r>
              <a:rPr lang="ru-RU" dirty="0" err="1" smtClean="0"/>
              <a:t>Астрель</a:t>
            </a:r>
            <a:r>
              <a:rPr lang="ru-RU" dirty="0" smtClean="0"/>
              <a:t>; Владимир: ВКТ, 2008.  - 115 с.</a:t>
            </a:r>
          </a:p>
          <a:p>
            <a:r>
              <a:rPr lang="ru-RU" dirty="0" smtClean="0"/>
              <a:t>Приходько О. Г. </a:t>
            </a:r>
            <a:r>
              <a:rPr lang="ru-RU" dirty="0" err="1" smtClean="0"/>
              <a:t>Дизартрические</a:t>
            </a:r>
            <a:r>
              <a:rPr lang="ru-RU" dirty="0" smtClean="0"/>
              <a:t> нарушения речи у детей раннего и дошкольного  возраста/ О.Г. Приходько // </a:t>
            </a:r>
            <a:r>
              <a:rPr lang="ru-RU" smtClean="0">
                <a:solidFill>
                  <a:schemeClr val="tx1">
                    <a:lumMod val="95000"/>
                    <a:lumOff val="5000"/>
                  </a:schemeClr>
                </a:solidFill>
              </a:rPr>
              <a:t>Специальное образование</a:t>
            </a:r>
            <a:r>
              <a:rPr lang="ru-RU" dirty="0" smtClean="0">
                <a:solidFill>
                  <a:schemeClr val="tx1">
                    <a:lumMod val="95000"/>
                    <a:lumOff val="5000"/>
                  </a:schemeClr>
                </a:solidFill>
              </a:rPr>
              <a:t> </a:t>
            </a:r>
            <a:r>
              <a:rPr lang="ru-RU" smtClean="0"/>
              <a:t>- </a:t>
            </a:r>
            <a:r>
              <a:rPr lang="ru-RU" dirty="0" smtClean="0"/>
              <a:t>№ 2. – 2010. – С. 68 -81.</a:t>
            </a:r>
          </a:p>
          <a:p>
            <a:endParaRPr lang="ru-RU" cap="all" dirty="0" smtClean="0"/>
          </a:p>
          <a:p>
            <a:endParaRPr lang="ru-RU" dirty="0" smtClean="0"/>
          </a:p>
          <a:p>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knigi-janzen.de/images/goods/big/04471622.jpg"/>
          <p:cNvPicPr>
            <a:picLocks noChangeAspect="1" noChangeArrowheads="1"/>
          </p:cNvPicPr>
          <p:nvPr/>
        </p:nvPicPr>
        <p:blipFill>
          <a:blip r:embed="rId2"/>
          <a:srcRect/>
          <a:stretch>
            <a:fillRect/>
          </a:stretch>
        </p:blipFill>
        <p:spPr bwMode="auto">
          <a:xfrm>
            <a:off x="285720" y="4000504"/>
            <a:ext cx="2285992" cy="2285992"/>
          </a:xfrm>
          <a:prstGeom prst="rect">
            <a:avLst/>
          </a:prstGeom>
          <a:noFill/>
        </p:spPr>
      </p:pic>
      <p:pic>
        <p:nvPicPr>
          <p:cNvPr id="53252" name="Picture 4" descr="http://logopedshop.ru/assets/images/1%28401%29.jpg"/>
          <p:cNvPicPr>
            <a:picLocks noChangeAspect="1" noChangeArrowheads="1"/>
          </p:cNvPicPr>
          <p:nvPr/>
        </p:nvPicPr>
        <p:blipFill>
          <a:blip r:embed="rId3"/>
          <a:srcRect/>
          <a:stretch>
            <a:fillRect/>
          </a:stretch>
        </p:blipFill>
        <p:spPr bwMode="auto">
          <a:xfrm>
            <a:off x="3857620" y="214290"/>
            <a:ext cx="2495550" cy="3714751"/>
          </a:xfrm>
          <a:prstGeom prst="rect">
            <a:avLst/>
          </a:prstGeom>
          <a:noFill/>
        </p:spPr>
      </p:pic>
      <p:pic>
        <p:nvPicPr>
          <p:cNvPr id="53254" name="Picture 6" descr="http://www.moscowbooks.ru/image/book2/402/big/i402403.jpg"/>
          <p:cNvPicPr>
            <a:picLocks noChangeAspect="1" noChangeArrowheads="1"/>
          </p:cNvPicPr>
          <p:nvPr/>
        </p:nvPicPr>
        <p:blipFill>
          <a:blip r:embed="rId4" cstate="print"/>
          <a:srcRect/>
          <a:stretch>
            <a:fillRect/>
          </a:stretch>
        </p:blipFill>
        <p:spPr bwMode="auto">
          <a:xfrm>
            <a:off x="6643702" y="242855"/>
            <a:ext cx="2143140" cy="3796946"/>
          </a:xfrm>
          <a:prstGeom prst="rect">
            <a:avLst/>
          </a:prstGeom>
          <a:noFill/>
        </p:spPr>
      </p:pic>
      <p:pic>
        <p:nvPicPr>
          <p:cNvPr id="53258" name="Picture 10" descr="http://static.ozone.ru/multimedia/books_covers/1005684964.jpg"/>
          <p:cNvPicPr>
            <a:picLocks noChangeAspect="1" noChangeArrowheads="1"/>
          </p:cNvPicPr>
          <p:nvPr/>
        </p:nvPicPr>
        <p:blipFill>
          <a:blip r:embed="rId5"/>
          <a:srcRect/>
          <a:stretch>
            <a:fillRect/>
          </a:stretch>
        </p:blipFill>
        <p:spPr bwMode="auto">
          <a:xfrm>
            <a:off x="857224" y="214290"/>
            <a:ext cx="2576498" cy="3695796"/>
          </a:xfrm>
          <a:prstGeom prst="rect">
            <a:avLst/>
          </a:prstGeom>
          <a:noFill/>
        </p:spPr>
      </p:pic>
      <p:pic>
        <p:nvPicPr>
          <p:cNvPr id="53260" name="Picture 12" descr="http://www.biblio-globus.us/photos1/55/551265.jpg"/>
          <p:cNvPicPr>
            <a:picLocks noChangeAspect="1" noChangeArrowheads="1"/>
          </p:cNvPicPr>
          <p:nvPr/>
        </p:nvPicPr>
        <p:blipFill>
          <a:blip r:embed="rId6"/>
          <a:srcRect/>
          <a:stretch>
            <a:fillRect/>
          </a:stretch>
        </p:blipFill>
        <p:spPr bwMode="auto">
          <a:xfrm>
            <a:off x="2428860" y="4071942"/>
            <a:ext cx="1466506" cy="2281231"/>
          </a:xfrm>
          <a:prstGeom prst="rect">
            <a:avLst/>
          </a:prstGeom>
          <a:noFill/>
        </p:spPr>
      </p:pic>
      <p:pic>
        <p:nvPicPr>
          <p:cNvPr id="53262" name="Picture 14" descr="http://karo.spb.ru/wa-data/public/shop/products/96/10/1096/images/2187/2187.750x0.jpg"/>
          <p:cNvPicPr>
            <a:picLocks noChangeAspect="1" noChangeArrowheads="1"/>
          </p:cNvPicPr>
          <p:nvPr/>
        </p:nvPicPr>
        <p:blipFill>
          <a:blip r:embed="rId7"/>
          <a:srcRect/>
          <a:stretch>
            <a:fillRect/>
          </a:stretch>
        </p:blipFill>
        <p:spPr bwMode="auto">
          <a:xfrm>
            <a:off x="4143372" y="4143380"/>
            <a:ext cx="1933557" cy="1933557"/>
          </a:xfrm>
          <a:prstGeom prst="rect">
            <a:avLst/>
          </a:prstGeom>
          <a:noFill/>
        </p:spPr>
      </p:pic>
      <p:pic>
        <p:nvPicPr>
          <p:cNvPr id="53264" name="Picture 16" descr="http://st20.stblizko.ru/images/product/071/599/851_big.png"/>
          <p:cNvPicPr>
            <a:picLocks noChangeAspect="1" noChangeArrowheads="1"/>
          </p:cNvPicPr>
          <p:nvPr/>
        </p:nvPicPr>
        <p:blipFill>
          <a:blip r:embed="rId8"/>
          <a:srcRect/>
          <a:stretch>
            <a:fillRect/>
          </a:stretch>
        </p:blipFill>
        <p:spPr bwMode="auto">
          <a:xfrm>
            <a:off x="6500826" y="4214818"/>
            <a:ext cx="1428740" cy="190498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detsad-kitty.ru/uploads/posts/2011-10/1318098488_1.jpg"/>
          <p:cNvPicPr>
            <a:picLocks noChangeAspect="1" noChangeArrowheads="1"/>
          </p:cNvPicPr>
          <p:nvPr/>
        </p:nvPicPr>
        <p:blipFill>
          <a:blip r:embed="rId2"/>
          <a:srcRect/>
          <a:stretch>
            <a:fillRect/>
          </a:stretch>
        </p:blipFill>
        <p:spPr bwMode="auto">
          <a:xfrm>
            <a:off x="4214810" y="571480"/>
            <a:ext cx="4143404" cy="5303559"/>
          </a:xfrm>
          <a:prstGeom prst="rect">
            <a:avLst/>
          </a:prstGeom>
          <a:noFill/>
        </p:spPr>
      </p:pic>
      <p:pic>
        <p:nvPicPr>
          <p:cNvPr id="3" name="Picture 2" descr="http://gendocs.ru/gendocs/docs/30/29534/conv_1/file1_html_302c1f60.png"/>
          <p:cNvPicPr>
            <a:picLocks noChangeAspect="1" noChangeArrowheads="1"/>
          </p:cNvPicPr>
          <p:nvPr/>
        </p:nvPicPr>
        <p:blipFill>
          <a:blip r:embed="rId3"/>
          <a:srcRect/>
          <a:stretch>
            <a:fillRect/>
          </a:stretch>
        </p:blipFill>
        <p:spPr bwMode="auto">
          <a:xfrm>
            <a:off x="571472" y="785794"/>
            <a:ext cx="3190727" cy="515241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pravoholding.ru/uploads/posts/2012-03/1331894703_z6kpy5lcniowjep.jpeg"/>
          <p:cNvPicPr>
            <a:picLocks noChangeAspect="1" noChangeArrowheads="1"/>
          </p:cNvPicPr>
          <p:nvPr/>
        </p:nvPicPr>
        <p:blipFill>
          <a:blip r:embed="rId2"/>
          <a:srcRect/>
          <a:stretch>
            <a:fillRect/>
          </a:stretch>
        </p:blipFill>
        <p:spPr bwMode="auto">
          <a:xfrm>
            <a:off x="428596" y="285728"/>
            <a:ext cx="3133725" cy="4286250"/>
          </a:xfrm>
          <a:prstGeom prst="rect">
            <a:avLst/>
          </a:prstGeom>
          <a:noFill/>
        </p:spPr>
      </p:pic>
      <p:pic>
        <p:nvPicPr>
          <p:cNvPr id="63492" name="Picture 4" descr="http://minemshop.ru/images/multimedia/books_covers/1013436656.jpg"/>
          <p:cNvPicPr>
            <a:picLocks noChangeAspect="1" noChangeArrowheads="1"/>
          </p:cNvPicPr>
          <p:nvPr/>
        </p:nvPicPr>
        <p:blipFill>
          <a:blip r:embed="rId3"/>
          <a:srcRect/>
          <a:stretch>
            <a:fillRect/>
          </a:stretch>
        </p:blipFill>
        <p:spPr bwMode="auto">
          <a:xfrm>
            <a:off x="3714744" y="714356"/>
            <a:ext cx="2371318" cy="3524252"/>
          </a:xfrm>
          <a:prstGeom prst="rect">
            <a:avLst/>
          </a:prstGeom>
          <a:noFill/>
        </p:spPr>
      </p:pic>
      <p:pic>
        <p:nvPicPr>
          <p:cNvPr id="63494" name="Picture 6" descr="http://books.tomsk-shop.ru/files/products/54000034524.300x300.jpg?d1924ac426f7e1b6de2904d6bc70c3e1"/>
          <p:cNvPicPr>
            <a:picLocks noChangeAspect="1" noChangeArrowheads="1"/>
          </p:cNvPicPr>
          <p:nvPr/>
        </p:nvPicPr>
        <p:blipFill>
          <a:blip r:embed="rId4"/>
          <a:srcRect/>
          <a:stretch>
            <a:fillRect/>
          </a:stretch>
        </p:blipFill>
        <p:spPr bwMode="auto">
          <a:xfrm>
            <a:off x="6215074" y="714356"/>
            <a:ext cx="2518317" cy="3500462"/>
          </a:xfrm>
          <a:prstGeom prst="rect">
            <a:avLst/>
          </a:prstGeom>
          <a:noFill/>
        </p:spPr>
      </p:pic>
      <p:pic>
        <p:nvPicPr>
          <p:cNvPr id="63496" name="Picture 8" descr="http://www.chtivo.ru/getpic3d/16775388/350/573200.jpg"/>
          <p:cNvPicPr>
            <a:picLocks noChangeAspect="1" noChangeArrowheads="1"/>
          </p:cNvPicPr>
          <p:nvPr/>
        </p:nvPicPr>
        <p:blipFill>
          <a:blip r:embed="rId5"/>
          <a:srcRect/>
          <a:stretch>
            <a:fillRect/>
          </a:stretch>
        </p:blipFill>
        <p:spPr bwMode="auto">
          <a:xfrm>
            <a:off x="3000364" y="4572008"/>
            <a:ext cx="2047866" cy="2047866"/>
          </a:xfrm>
          <a:prstGeom prst="rect">
            <a:avLst/>
          </a:prstGeom>
          <a:noFill/>
        </p:spPr>
      </p:pic>
      <p:pic>
        <p:nvPicPr>
          <p:cNvPr id="63498" name="Picture 10" descr="http://goods.kaypu.com/photo/56a1e21f384e1f2c7c7bbfac.jpg"/>
          <p:cNvPicPr>
            <a:picLocks noChangeAspect="1" noChangeArrowheads="1"/>
          </p:cNvPicPr>
          <p:nvPr/>
        </p:nvPicPr>
        <p:blipFill>
          <a:blip r:embed="rId6"/>
          <a:srcRect/>
          <a:stretch>
            <a:fillRect/>
          </a:stretch>
        </p:blipFill>
        <p:spPr bwMode="auto">
          <a:xfrm>
            <a:off x="6715140" y="4095172"/>
            <a:ext cx="1628755" cy="233420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Мимические мышцы лица </a:t>
            </a:r>
            <a:endParaRPr lang="ru-RU" dirty="0"/>
          </a:p>
        </p:txBody>
      </p:sp>
      <p:sp>
        <p:nvSpPr>
          <p:cNvPr id="3" name="Содержимое 2"/>
          <p:cNvSpPr>
            <a:spLocks noGrp="1"/>
          </p:cNvSpPr>
          <p:nvPr>
            <p:ph sz="quarter" idx="1"/>
          </p:nvPr>
        </p:nvSpPr>
        <p:spPr>
          <a:xfrm>
            <a:off x="142844" y="1357298"/>
            <a:ext cx="3786214" cy="5500702"/>
          </a:xfrm>
        </p:spPr>
        <p:txBody>
          <a:bodyPr>
            <a:noAutofit/>
          </a:bodyPr>
          <a:lstStyle/>
          <a:p>
            <a:r>
              <a:rPr lang="ru-RU" sz="1200" dirty="0" smtClean="0"/>
              <a:t>1 – черепной апоневроз:</a:t>
            </a:r>
          </a:p>
          <a:p>
            <a:r>
              <a:rPr lang="ru-RU" sz="1200" dirty="0" smtClean="0"/>
              <a:t> 2 – лобная мышца; </a:t>
            </a:r>
          </a:p>
          <a:p>
            <a:r>
              <a:rPr lang="ru-RU" sz="1200" dirty="0" smtClean="0"/>
              <a:t>3 – часть области век круговой мышцы глаза; </a:t>
            </a:r>
          </a:p>
          <a:p>
            <a:r>
              <a:rPr lang="ru-RU" sz="1200" dirty="0" smtClean="0"/>
              <a:t>4 – глазничная часть круговой мышцы глаза; </a:t>
            </a:r>
          </a:p>
          <a:p>
            <a:r>
              <a:rPr lang="ru-RU" sz="1200" dirty="0" smtClean="0"/>
              <a:t>5 – медиальная связка век;</a:t>
            </a:r>
          </a:p>
          <a:p>
            <a:r>
              <a:rPr lang="ru-RU" sz="1200" dirty="0" smtClean="0"/>
              <a:t> 6 – латеральная сухожильная полоска;</a:t>
            </a:r>
          </a:p>
          <a:p>
            <a:r>
              <a:rPr lang="ru-RU" sz="1200" dirty="0" smtClean="0"/>
              <a:t> 7 – мышца гордецов; </a:t>
            </a:r>
          </a:p>
          <a:p>
            <a:r>
              <a:rPr lang="ru-RU" sz="1200" dirty="0" smtClean="0"/>
              <a:t>8 – мышца, сморщивающая бровь;</a:t>
            </a:r>
          </a:p>
          <a:p>
            <a:r>
              <a:rPr lang="ru-RU" sz="1200" dirty="0" smtClean="0"/>
              <a:t> 9 – собственно носовая мышца; </a:t>
            </a:r>
          </a:p>
          <a:p>
            <a:r>
              <a:rPr lang="ru-RU" sz="1200" dirty="0" smtClean="0"/>
              <a:t>10 – мышца, осаждающая перегородку носа; </a:t>
            </a:r>
          </a:p>
          <a:p>
            <a:r>
              <a:rPr lang="ru-RU" sz="1200" dirty="0" smtClean="0"/>
              <a:t>11 – круговая мышца рта; </a:t>
            </a:r>
          </a:p>
          <a:p>
            <a:r>
              <a:rPr lang="ru-RU" sz="1200" dirty="0" smtClean="0"/>
              <a:t>12 – мышца, поднимающая верхнюю губу (средняя линия); мышца, поднимающая верхнюю губу и крыло носа (медиальная линия); малая скуловая мышца (латеральная линия);</a:t>
            </a:r>
          </a:p>
          <a:p>
            <a:r>
              <a:rPr lang="ru-RU" sz="1200" dirty="0" smtClean="0"/>
              <a:t> 13 – большая скуловая мышца; </a:t>
            </a:r>
          </a:p>
          <a:p>
            <a:r>
              <a:rPr lang="ru-RU" sz="1200" dirty="0" smtClean="0"/>
              <a:t>14 – мышца, поднимающая угол рта; </a:t>
            </a:r>
          </a:p>
          <a:p>
            <a:r>
              <a:rPr lang="ru-RU" sz="1200" dirty="0" smtClean="0"/>
              <a:t>15 – верхняя резцовая мышца; </a:t>
            </a:r>
          </a:p>
          <a:p>
            <a:r>
              <a:rPr lang="ru-RU" sz="1200" dirty="0" smtClean="0"/>
              <a:t>16 – мышца, поднимающая нижнюю губу; </a:t>
            </a:r>
          </a:p>
          <a:p>
            <a:r>
              <a:rPr lang="ru-RU" sz="1200" dirty="0" smtClean="0"/>
              <a:t>17 – мышца, опускающая угол рта;</a:t>
            </a:r>
          </a:p>
          <a:p>
            <a:r>
              <a:rPr lang="ru-RU" sz="1200" dirty="0" smtClean="0"/>
              <a:t> 18 – подбородочная мышца; </a:t>
            </a:r>
          </a:p>
          <a:p>
            <a:r>
              <a:rPr lang="ru-RU" sz="1200" dirty="0" smtClean="0"/>
              <a:t>19 – щечная мышца; </a:t>
            </a:r>
          </a:p>
          <a:p>
            <a:r>
              <a:rPr lang="ru-RU" sz="1200" dirty="0" smtClean="0"/>
              <a:t>20 – ушные мышцы</a:t>
            </a:r>
            <a:endParaRPr lang="ru-RU" sz="1200" dirty="0"/>
          </a:p>
        </p:txBody>
      </p:sp>
      <p:pic>
        <p:nvPicPr>
          <p:cNvPr id="22531" name="Picture 3" descr="94"/>
          <p:cNvPicPr>
            <a:picLocks noChangeAspect="1" noChangeArrowheads="1"/>
          </p:cNvPicPr>
          <p:nvPr/>
        </p:nvPicPr>
        <p:blipFill>
          <a:blip r:embed="rId2" cstate="print"/>
          <a:srcRect/>
          <a:stretch>
            <a:fillRect/>
          </a:stretch>
        </p:blipFill>
        <p:spPr bwMode="auto">
          <a:xfrm>
            <a:off x="3841487" y="1142984"/>
            <a:ext cx="5088231" cy="53823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6" descr="http://uslide.ru/images/12/19039/960/img2.jpg"/>
          <p:cNvPicPr>
            <a:picLocks noChangeAspect="1" noChangeArrowheads="1"/>
          </p:cNvPicPr>
          <p:nvPr/>
        </p:nvPicPr>
        <p:blipFill>
          <a:blip r:embed="rId2"/>
          <a:srcRect/>
          <a:stretch>
            <a:fillRect/>
          </a:stretch>
        </p:blipFill>
        <p:spPr bwMode="auto">
          <a:xfrm>
            <a:off x="142844" y="142852"/>
            <a:ext cx="8858312" cy="65722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18" descr="http://ppt4web.ru/images/581/19845/640/img14.jpg"/>
          <p:cNvPicPr>
            <a:picLocks noChangeAspect="1" noChangeArrowheads="1"/>
          </p:cNvPicPr>
          <p:nvPr/>
        </p:nvPicPr>
        <p:blipFill>
          <a:blip r:embed="rId2"/>
          <a:srcRect/>
          <a:stretch>
            <a:fillRect/>
          </a:stretch>
        </p:blipFill>
        <p:spPr bwMode="auto">
          <a:xfrm>
            <a:off x="285688" y="285728"/>
            <a:ext cx="8858312" cy="6232934"/>
          </a:xfrm>
          <a:prstGeom prst="rect">
            <a:avLst/>
          </a:prstGeom>
          <a:noFill/>
        </p:spPr>
      </p:pic>
      <p:pic>
        <p:nvPicPr>
          <p:cNvPr id="7" name="Picture 4" descr="http://heaclub.ru/images/heaclub/2016/06/4-148-866x420.jpg"/>
          <p:cNvPicPr>
            <a:picLocks noChangeAspect="1" noChangeArrowheads="1"/>
          </p:cNvPicPr>
          <p:nvPr/>
        </p:nvPicPr>
        <p:blipFill>
          <a:blip r:embed="rId3"/>
          <a:srcRect/>
          <a:stretch>
            <a:fillRect/>
          </a:stretch>
        </p:blipFill>
        <p:spPr bwMode="auto">
          <a:xfrm>
            <a:off x="3500430" y="3929066"/>
            <a:ext cx="5357850" cy="25984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1000ideas.ru/wp-content/uploads/2013/08/DrTongue-foto3.jpg"/>
          <p:cNvPicPr>
            <a:picLocks noChangeAspect="1" noChangeArrowheads="1"/>
          </p:cNvPicPr>
          <p:nvPr/>
        </p:nvPicPr>
        <p:blipFill>
          <a:blip r:embed="rId2"/>
          <a:srcRect/>
          <a:stretch>
            <a:fillRect/>
          </a:stretch>
        </p:blipFill>
        <p:spPr bwMode="auto">
          <a:xfrm>
            <a:off x="5072066" y="285728"/>
            <a:ext cx="3639903" cy="2547932"/>
          </a:xfrm>
          <a:prstGeom prst="rect">
            <a:avLst/>
          </a:prstGeom>
          <a:noFill/>
        </p:spPr>
      </p:pic>
      <p:pic>
        <p:nvPicPr>
          <p:cNvPr id="5" name="Picture 6" descr="http://www.velvet.by/files/userfiles/14762/-lczvngm9vs.jpg"/>
          <p:cNvPicPr>
            <a:picLocks noChangeAspect="1" noChangeArrowheads="1"/>
          </p:cNvPicPr>
          <p:nvPr/>
        </p:nvPicPr>
        <p:blipFill>
          <a:blip r:embed="rId3"/>
          <a:srcRect/>
          <a:stretch>
            <a:fillRect/>
          </a:stretch>
        </p:blipFill>
        <p:spPr bwMode="auto">
          <a:xfrm>
            <a:off x="357159" y="3500438"/>
            <a:ext cx="4254144" cy="2838444"/>
          </a:xfrm>
          <a:prstGeom prst="rect">
            <a:avLst/>
          </a:prstGeom>
          <a:noFill/>
        </p:spPr>
      </p:pic>
      <p:pic>
        <p:nvPicPr>
          <p:cNvPr id="6" name="Picture 8" descr="http://i.otzovik.com/2013/01/28/365419/img/48404993.jpg"/>
          <p:cNvPicPr>
            <a:picLocks noChangeAspect="1" noChangeArrowheads="1"/>
          </p:cNvPicPr>
          <p:nvPr/>
        </p:nvPicPr>
        <p:blipFill>
          <a:blip r:embed="rId4"/>
          <a:srcRect/>
          <a:stretch>
            <a:fillRect/>
          </a:stretch>
        </p:blipFill>
        <p:spPr bwMode="auto">
          <a:xfrm>
            <a:off x="5286380" y="3571876"/>
            <a:ext cx="3428984" cy="2571738"/>
          </a:xfrm>
          <a:prstGeom prst="rect">
            <a:avLst/>
          </a:prstGeom>
          <a:noFill/>
        </p:spPr>
      </p:pic>
      <p:pic>
        <p:nvPicPr>
          <p:cNvPr id="7" name="Picture 12" descr="http://mp3fitnes.ru/img.php?aHR0cHM6Ly9pLnl0aW1nLmNvbS92aS9JeXR4RUZ5OTE3NC9ocWRlZmF1bHQuanBn.jpg"/>
          <p:cNvPicPr>
            <a:picLocks noChangeAspect="1" noChangeArrowheads="1"/>
          </p:cNvPicPr>
          <p:nvPr/>
        </p:nvPicPr>
        <p:blipFill>
          <a:blip r:embed="rId5"/>
          <a:srcRect/>
          <a:stretch>
            <a:fillRect/>
          </a:stretch>
        </p:blipFill>
        <p:spPr bwMode="auto">
          <a:xfrm>
            <a:off x="428596" y="285728"/>
            <a:ext cx="3738526" cy="280389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138</TotalTime>
  <Words>2222</Words>
  <Application>Microsoft Office PowerPoint</Application>
  <PresentationFormat>On-screen Show (4:3)</PresentationFormat>
  <Paragraphs>263</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Официальная</vt:lpstr>
      <vt:lpstr>Picture</vt:lpstr>
      <vt:lpstr>Логопедический массаж </vt:lpstr>
      <vt:lpstr>Slide 2</vt:lpstr>
      <vt:lpstr>Slide 3</vt:lpstr>
      <vt:lpstr>Slide 4</vt:lpstr>
      <vt:lpstr>Slide 5</vt:lpstr>
      <vt:lpstr>Мимические мышцы лица </vt:lpstr>
      <vt:lpstr>Slide 7</vt:lpstr>
      <vt:lpstr>Slide 8</vt:lpstr>
      <vt:lpstr>Slide 9</vt:lpstr>
      <vt:lpstr>Slide 10</vt:lpstr>
      <vt:lpstr>Массаж лба </vt:lpstr>
      <vt:lpstr>Массаж лба </vt:lpstr>
      <vt:lpstr>Массаж</vt:lpstr>
      <vt:lpstr>Slide 14</vt:lpstr>
      <vt:lpstr>Точечный массаж</vt:lpstr>
      <vt:lpstr>Точечный массаж</vt:lpstr>
      <vt:lpstr>Массаж скуловой мышцы </vt:lpstr>
      <vt:lpstr>Массаж губ </vt:lpstr>
      <vt:lpstr>Массаж губ </vt:lpstr>
      <vt:lpstr>Массаж губ </vt:lpstr>
      <vt:lpstr>Slide 21</vt:lpstr>
      <vt:lpstr>Массаж языка </vt:lpstr>
      <vt:lpstr>Массаж языка </vt:lpstr>
      <vt:lpstr>Мимические мышцы лица </vt:lpstr>
      <vt:lpstr>Slide 25</vt:lpstr>
      <vt:lpstr>Slide 26</vt:lpstr>
      <vt:lpstr>Slide 27</vt:lpstr>
      <vt:lpstr>Методическая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Комплекс упражнений логопедического массажа при паретическом синдроме</dc:title>
  <dc:creator>GirchevPK</dc:creator>
  <cp:lastModifiedBy>Windows User</cp:lastModifiedBy>
  <cp:revision>120</cp:revision>
  <dcterms:created xsi:type="dcterms:W3CDTF">2016-05-27T22:44:24Z</dcterms:created>
  <dcterms:modified xsi:type="dcterms:W3CDTF">2017-12-08T01:21:30Z</dcterms:modified>
</cp:coreProperties>
</file>