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59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9833" autoAdjust="0"/>
  </p:normalViewPr>
  <p:slideViewPr>
    <p:cSldViewPr>
      <p:cViewPr varScale="1">
        <p:scale>
          <a:sx n="48" d="100"/>
          <a:sy n="4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65E-48A5-4F79-AD47-1369695EA588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C3089-2025-4026-B428-18015F048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C15E3-0D06-4E7D-8895-E3072F3566C3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5E488-367A-4EB9-823B-2E9BDD82B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6FC3D-5B64-46C7-94AB-3A57E540C88E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D8B90-8FCA-434B-B30C-4A8D27424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6965F-3F41-48E2-8439-8A8DF852BCA1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00D87-0709-4A1B-9F9F-2BBF4C339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FF34F-EA47-4B9E-B369-45BAA247EA76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11B87-651C-419D-B0E0-6BB442F55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5BF3E-7222-40E8-AD08-98DDE7139F03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BE0A3-1E05-49D8-9702-353910026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CFE5E-DDA9-4815-BA83-4906D79A26E2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B54EF-9E1C-460A-9ADA-FD9D7C446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505BB-8EC4-4C2A-84CF-4BAD7524C192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8D6A-75E9-4520-9639-13CA42539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D41A2-E42C-4004-B259-CFA9C793233B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B5328-A667-4559-A82A-B987A169E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FCA4E-5E96-446B-9856-B26085270AE7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4BE9B-63B2-4EB0-8900-45DAD2A514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7B578-9ABB-4472-88E0-1676BB06D76A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FDA45-AB50-4F62-8815-363E53618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C99175-6C0D-4031-A3B1-8CF0A261455E}" type="datetimeFigureOut">
              <a:rPr lang="ru-RU"/>
              <a:pPr>
                <a:defRPr/>
              </a:pPr>
              <a:t>02.04.2017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164C33-D472-49B1-B4E7-09CBE1104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9" r:id="rId2"/>
    <p:sldLayoutId id="2147483808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9" r:id="rId9"/>
    <p:sldLayoutId id="2147483805" r:id="rId10"/>
    <p:sldLayoutId id="214748380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851648" cy="1714512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Оздоровительное влияние средств физической культуры при нарушении осанки, сколиозе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610225"/>
          </a:xfrm>
        </p:spPr>
        <p:txBody>
          <a:bodyPr>
            <a:normAutofit fontScale="92500" lnSpcReduction="10000"/>
          </a:bodyPr>
          <a:lstStyle/>
          <a:p>
            <a:pPr marL="274320" indent="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rgbClr val="C00000"/>
                </a:solidFill>
              </a:rPr>
              <a:t>Причины нарушения осанки: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нарушения нормального внутриутробного развития;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недостаточная двигательная активность ( гипо-динамия );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нерациональное увлечение однообразными физическими упражнениями, неправильное физическое воспитание;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профессиональная деятельность человека, при которой он постоянно прибывает в одной позе;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разная развитость мышц спины;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недостаточная чувствительность рецепторов, определяющих вертикальное положение позвоноч-ника;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C00000"/>
                </a:solidFill>
              </a:rPr>
              <a:t> ограничение подвижности в суставах.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endParaRPr lang="ru-RU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endParaRPr lang="ru-RU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endParaRPr lang="ru-RU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q"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5364" name="Picture 2" descr="D:\Презентація\сколиоз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C00000"/>
                </a:solidFill>
              </a:rPr>
              <a:t>Сколиоз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Сколиоз (греч. skoliosis - искривление, от skolios - кривой) – это заболевание, характеризующееся дугообразным искривлением позвоночника во фронтальной плоскости, сочетающееся с торсией позвонков.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Торсия - скручивание позвонков вокруг вертикальной оси, сопровождающееся деформацией их отдельных частей и смещением смежных позвонков относительно друг друга в течение всего периода роста позвоночника.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:\Презентація\С-skolioz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38" y="2643188"/>
            <a:ext cx="2543175" cy="397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229600" cy="704850"/>
          </a:xfrm>
        </p:spPr>
        <p:txBody>
          <a:bodyPr/>
          <a:lstStyle/>
          <a:p>
            <a:pPr algn="ctr" eaLnBrk="1" hangingPunct="1"/>
            <a:r>
              <a:rPr lang="ru-RU" sz="3600" i="1" smtClean="0">
                <a:solidFill>
                  <a:srgbClr val="C00000"/>
                </a:solidFill>
              </a:rPr>
              <a:t>Классификация сколиотической болезни:</a:t>
            </a:r>
          </a:p>
        </p:txBody>
      </p:sp>
      <p:sp>
        <p:nvSpPr>
          <p:cNvPr id="17412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7400925" cy="3994150"/>
          </a:xfrm>
        </p:spPr>
        <p:txBody>
          <a:bodyPr/>
          <a:lstStyle/>
          <a:p>
            <a:pPr marL="571500" indent="-571500" eaLnBrk="1" hangingPunct="1">
              <a:buFont typeface="Wingdings 2" pitchFamily="18" charset="2"/>
              <a:buNone/>
            </a:pPr>
            <a:r>
              <a:rPr lang="en-US" smtClean="0"/>
              <a:t>I. </a:t>
            </a:r>
            <a:r>
              <a:rPr lang="ru-RU" smtClean="0"/>
              <a:t>По времени возникновения - врожденные и приобретенные;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en-US" smtClean="0"/>
              <a:t>II. </a:t>
            </a:r>
            <a:r>
              <a:rPr lang="ru-RU" smtClean="0"/>
              <a:t>По этиологии - две классификации: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ru-RU" smtClean="0"/>
              <a:t>      Кобба и Казьмина;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en-US" smtClean="0"/>
              <a:t>III. </a:t>
            </a:r>
            <a:r>
              <a:rPr lang="ru-RU" smtClean="0"/>
              <a:t>По количеству дуг: простые 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ru-RU" smtClean="0"/>
              <a:t>      (имеющие одну дугу) и сложные 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ru-RU" smtClean="0"/>
              <a:t>      (две или три дуги), </a:t>
            </a:r>
            <a:r>
              <a:rPr lang="en-US" smtClean="0"/>
              <a:t> </a:t>
            </a:r>
            <a:r>
              <a:rPr lang="ru-RU" smtClean="0"/>
              <a:t>S-образные </a:t>
            </a:r>
          </a:p>
          <a:p>
            <a:pPr marL="571500" indent="-571500" eaLnBrk="1" hangingPunct="1">
              <a:buFont typeface="Wingdings 2" pitchFamily="18" charset="2"/>
              <a:buNone/>
            </a:pPr>
            <a:r>
              <a:rPr lang="ru-RU" smtClean="0"/>
              <a:t>      (s. S-formis);</a:t>
            </a:r>
          </a:p>
          <a:p>
            <a:pPr marL="571500" indent="-571500" eaLnBrk="1" hangingPunct="1">
              <a:buFont typeface="Calibri" pitchFamily="34" charset="0"/>
              <a:buAutoNum type="romanUcPeriod"/>
            </a:pPr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643313" y="6357938"/>
            <a:ext cx="2643187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-образный сколиоз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786813" cy="66436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IV. </a:t>
            </a:r>
            <a:r>
              <a:rPr lang="ru-RU" dirty="0" smtClean="0"/>
              <a:t>По протяженности: тотальные и частичные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V. </a:t>
            </a:r>
            <a:r>
              <a:rPr lang="ru-RU" dirty="0" smtClean="0"/>
              <a:t>Деление сколиоза на структурный и неструктурный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VI. </a:t>
            </a:r>
            <a:r>
              <a:rPr lang="ru-RU" dirty="0" smtClean="0"/>
              <a:t>По степени выраженности деформации. В.Д. Чаклин (1965) выделяет 4 степени сколиотической болезни:</a:t>
            </a:r>
            <a:endParaRPr lang="en-US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1 - небольшие боковые отклонения позвоночника и торсия. Первичная дуга искривления менее 10 градусов. </a:t>
            </a:r>
            <a:endParaRPr lang="en-US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2 - значительное отклонение позвоночника во фронтальной плоскости, угол первичной дуги искривления - 21-30 градусов. </a:t>
            </a:r>
            <a:endParaRPr lang="en-US" dirty="0" smtClean="0"/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3 - выраженная стойкая деформация, первичная дуга искривления 40-60 градусов</a:t>
            </a:r>
            <a:r>
              <a:rPr lang="en-US" dirty="0" smtClean="0"/>
              <a:t>.</a:t>
            </a:r>
          </a:p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4 - обезображивающая деформация туловища,</a:t>
            </a:r>
            <a:r>
              <a:rPr lang="en-US" dirty="0" smtClean="0"/>
              <a:t> </a:t>
            </a:r>
            <a:r>
              <a:rPr lang="ru-RU" dirty="0" smtClean="0"/>
              <a:t>первичная дуга искривления 61-90 градусов.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357188" y="71437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400" i="1" smtClean="0">
                <a:solidFill>
                  <a:srgbClr val="C00000"/>
                </a:solidFill>
              </a:rPr>
              <a:t>Признаки сколиотической болезни: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Ранние клинические признаки: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асимметрия надплечий,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отклонения линии остистых отростков от средней линии,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асимметрия высоты стояния лопаток и ассиметрия расстояний между углом лопаток и линией остистых отростков,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асимметрия "поясничных" треугольников,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мышечный "валик",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ru-RU" dirty="0" smtClean="0"/>
              <a:t>асимметрия расположения крыльев подвздошных костей.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143000"/>
            <a:ext cx="4929187" cy="5357813"/>
          </a:xfrm>
        </p:spPr>
        <p:txBody>
          <a:bodyPr>
            <a:normAutofit lnSpcReduction="1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Сколиоз I степени можно определить по следующим признакам: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1. Опущенное положение головы.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2. Сведенные плечи.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3. Сутуловатость.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4. Надплечье на стороне искривления выше другого.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5. Асимметрия талии.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6. Намечается поворот позвонков вокруг вертикальной оси.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20483" name="Picture 3" descr="D:\Презентація\1 степ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38" y="1285875"/>
            <a:ext cx="3286125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3438" y="357188"/>
            <a:ext cx="4500562" cy="6500812"/>
          </a:xfrm>
        </p:spPr>
        <p:txBody>
          <a:bodyPr>
            <a:normAutofit fontScale="925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i="1" dirty="0" smtClean="0"/>
              <a:t>Сколиоз II степени характеризуется наличием таких признаков: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1. Торсия (поворот позвонков вокруг вертикальной оси).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2. Асимметрия контуров шеи и треугольника талии.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3. Таз на стороне искривления опущен.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4. На стороне искривления в поясничном отделе имеется мышечный валик, а в грудном - выпячивание.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5. Кривизна наблюдается в любом положении тела. </a:t>
            </a:r>
            <a:endParaRPr lang="ru-RU" dirty="0"/>
          </a:p>
        </p:txBody>
      </p:sp>
      <p:pic>
        <p:nvPicPr>
          <p:cNvPr id="21507" name="Picture 3" descr="D:\Презентація\2 степ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785813"/>
            <a:ext cx="3357562" cy="550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4857750" cy="5643562"/>
          </a:xfrm>
        </p:spPr>
        <p:txBody>
          <a:bodyPr>
            <a:normAutofit fontScale="92500" lnSpcReduction="1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Сколиоз III степени определяется по признакам:</a:t>
            </a: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1. Сильно выраженная торсия.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2. Наличие всех признаков сколиоза II степени.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3. Хорошо очерченный реберный горб.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4. Западание ребра.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5. Мышечные контрактуры.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6. Ослабление мышц живота.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7. Выпирание передних реберных дуг.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8. Мышцы западают, дуга ребра сближается с подвздошной костью на стороне вогнутости.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22531" name="Picture 3" descr="D:\Презентація\3 степ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75" y="1000125"/>
            <a:ext cx="3643313" cy="55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 descr="D:\Презентація\4 степен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000125"/>
            <a:ext cx="4619625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4643438" y="1000125"/>
            <a:ext cx="4329112" cy="5643563"/>
          </a:xfrm>
        </p:spPr>
        <p:txBody>
          <a:bodyPr/>
          <a:lstStyle/>
          <a:p>
            <a:pPr indent="273050" eaLnBrk="1" hangingPunct="1">
              <a:buFont typeface="Wingdings 2" pitchFamily="18" charset="2"/>
              <a:buNone/>
            </a:pPr>
            <a:r>
              <a:rPr lang="ru-RU" b="1" smtClean="0"/>
              <a:t>Сколиоз IV степени</a:t>
            </a:r>
            <a:r>
              <a:rPr lang="ru-RU" smtClean="0"/>
              <a:t> отличается сильной деформацией позвоночника. Вышеописанные симптомы сколиоза усиливаются. Мышцы в области искривления значительно растянуты. Отмечается западание ребер в области вогнутости грудного сколиоза, наличие реберного горба.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i="1" smtClean="0">
                <a:solidFill>
                  <a:srgbClr val="C00000"/>
                </a:solidFill>
              </a:rPr>
              <a:t>Нарушение осанки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428875"/>
            <a:ext cx="8229600" cy="3565525"/>
          </a:xfrm>
        </p:spPr>
        <p:txBody>
          <a:bodyPr>
            <a:normAutofit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rgbClr val="C00000"/>
                </a:solidFill>
              </a:rPr>
              <a:t>Осанка - это привычная, непринужденная манера держать свое тело. При правильно осанке фигура человека выглядит красивой, стройной, а походка легкой и упругой. И наоборот, как часто приходится встречать людей разного возраста, хорошо сложенных, но фигуру и общий облик которых портит сутулая спина, плечи «коромыслом», опущенная во время ходьбы голова.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229600" cy="776288"/>
          </a:xfrm>
        </p:spPr>
        <p:txBody>
          <a:bodyPr/>
          <a:lstStyle/>
          <a:p>
            <a:pPr algn="ctr" eaLnBrk="1" hangingPunct="1"/>
            <a:r>
              <a:rPr lang="ru-RU" sz="4000" i="1" smtClean="0">
                <a:solidFill>
                  <a:srgbClr val="C00000"/>
                </a:solidFill>
              </a:rPr>
              <a:t>Определение дуги искривления: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1500" y="1785938"/>
            <a:ext cx="3429000" cy="6429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по Фергюссону: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1785938"/>
            <a:ext cx="3429000" cy="6429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по Липману-Коббу: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2786063"/>
            <a:ext cx="3500438" cy="37147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по верхнему краю верхнего нейтрального позвонка и по нижнему краю нижележащего позвонка проводятся линии, к которым в стороне от позвоночника восстанавливаются перпендикуляры до их взаимного пересечения. Тупой угол (при умеренных степенях искривления) - угол Кобба. Смежный с ним угол - угол искривления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500" y="2786063"/>
            <a:ext cx="3500438" cy="37147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</a:t>
            </a:r>
            <a:r>
              <a:rPr lang="ru-RU" b="1" dirty="0">
                <a:solidFill>
                  <a:schemeClr val="tx1"/>
                </a:solidFill>
              </a:rPr>
              <a:t>определяют положение трех точек - центры ниже- и вышележащего интактных позвонков, третья - в центре тела вершины искривления. Точки соединяются прямыми линиями, угол между ними измеряется транспортиром</a:t>
            </a: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1" name="Прямая соединительная линия 10"/>
          <p:cNvCxnSpPr>
            <a:stCxn id="4" idx="2"/>
          </p:cNvCxnSpPr>
          <p:nvPr/>
        </p:nvCxnSpPr>
        <p:spPr>
          <a:xfrm rot="5400000">
            <a:off x="2106613" y="2606675"/>
            <a:ext cx="3571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5894388" y="2606675"/>
            <a:ext cx="3571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24578" idx="2"/>
          </p:cNvCxnSpPr>
          <p:nvPr/>
        </p:nvCxnSpPr>
        <p:spPr>
          <a:xfrm rot="16200000" flipH="1">
            <a:off x="5160169" y="873919"/>
            <a:ext cx="223837" cy="1457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24578" idx="2"/>
          </p:cNvCxnSpPr>
          <p:nvPr/>
        </p:nvCxnSpPr>
        <p:spPr>
          <a:xfrm rot="5400000">
            <a:off x="3695700" y="866776"/>
            <a:ext cx="223837" cy="1471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4" grpId="0" animBg="1"/>
      <p:bldP spid="5" grpId="0" animBg="1"/>
      <p:bldP spid="6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6334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chemeClr val="accent2">
                    <a:lumMod val="75000"/>
                  </a:schemeClr>
                </a:solidFill>
              </a:rPr>
              <a:t>Причины сколиоза:</a:t>
            </a:r>
            <a:endParaRPr lang="ru-RU" sz="4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1214438"/>
            <a:ext cx="8229600" cy="542925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аномалии развития позвоночника;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превышение массы  тела и нагрузки на опорно-двигательный аппарат над его возможностями;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перенесенные заболевания (рахит, полиомиелит, туберкулёз, плеврит, радикулит и др.);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травмы (переломы позвоночника), рубцы после ожогов, различных травматических повреждений, заболеваний позвоночника;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неправильное положение тела вследствие физиологических особенностей человека (плоскостопие, разная длинна ног или отсутствие одной из них, косоглазие или близорукость из-за которых человек вынужден принимать неправильную позу при работе);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неправильная осанка;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недостаточность и слабость мышечно-связочного аппарата позвоночника;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изменения в центральной нервной системе.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ru-RU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33475"/>
          </a:xfrm>
        </p:spPr>
        <p:txBody>
          <a:bodyPr/>
          <a:lstStyle/>
          <a:p>
            <a:pPr algn="ctr" eaLnBrk="1" hangingPunct="1"/>
            <a:r>
              <a:rPr lang="ru-RU" sz="4000" b="1" i="1" smtClean="0"/>
              <a:t>Нарушения, вызванные нарушением осанки, сколиозом: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824412"/>
          </a:xfrm>
        </p:spPr>
        <p:txBody>
          <a:bodyPr/>
          <a:lstStyle/>
          <a:p>
            <a:pPr indent="273050" eaLnBrk="1" hangingPunct="1">
              <a:buFont typeface="Wingdings 2" pitchFamily="18" charset="2"/>
              <a:buNone/>
            </a:pPr>
            <a:r>
              <a:rPr lang="ru-RU" smtClean="0"/>
              <a:t>Изгибы позвоночника тесно связаны между собой, и увеличение одной кривизны приводит к изменению другой.</a:t>
            </a:r>
          </a:p>
          <a:p>
            <a:pPr indent="273050" eaLnBrk="1" hangingPunct="1">
              <a:buFont typeface="Wingdings 2" pitchFamily="18" charset="2"/>
              <a:buNone/>
            </a:pPr>
            <a:r>
              <a:rPr lang="ru-RU" smtClean="0"/>
              <a:t>Нарушение осанки и сколиоз могут привести к:</a:t>
            </a:r>
          </a:p>
          <a:p>
            <a:pPr indent="273050" eaLnBrk="1" hangingPunct="1">
              <a:buFont typeface="Wingdings" pitchFamily="2" charset="2"/>
              <a:buChar char="Ø"/>
            </a:pPr>
            <a:r>
              <a:rPr lang="ru-RU" smtClean="0"/>
              <a:t>деформации грудной клетки и ребер;</a:t>
            </a:r>
          </a:p>
          <a:p>
            <a:pPr indent="273050" eaLnBrk="1" hangingPunct="1">
              <a:buFont typeface="Wingdings" pitchFamily="2" charset="2"/>
              <a:buChar char="Ø"/>
            </a:pPr>
            <a:r>
              <a:rPr lang="ru-RU" smtClean="0"/>
              <a:t>изменению мышц позвоночника, межреберных мышц и мышц туловища;</a:t>
            </a:r>
          </a:p>
          <a:p>
            <a:pPr indent="273050" eaLnBrk="1" hangingPunct="1">
              <a:buFont typeface="Wingdings" pitchFamily="2" charset="2"/>
              <a:buChar char="Ø"/>
            </a:pPr>
            <a:r>
              <a:rPr lang="ru-RU" smtClean="0"/>
              <a:t>затруднению дыхания и работы сердца;</a:t>
            </a:r>
          </a:p>
          <a:p>
            <a:pPr indent="273050" eaLnBrk="1" hangingPunct="1">
              <a:buFont typeface="Wingdings" pitchFamily="2" charset="2"/>
              <a:buChar char="Ø"/>
            </a:pPr>
            <a:r>
              <a:rPr lang="ru-RU" smtClean="0"/>
              <a:t>головным болям, малокровию, снижению аппетита, ухудшению зрения;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414337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mtClean="0"/>
              <a:t>нарушениям пищеварения и местного кровообращения, опущению внутренних органов брюшной полости;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mtClean="0"/>
              <a:t>застою крови в области черепа, брюшной полости и таза;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mtClean="0"/>
              <a:t>перекосу таза;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mtClean="0"/>
              <a:t>нарушению походки;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mtClean="0"/>
              <a:t>нарушению функций легких.</a:t>
            </a:r>
          </a:p>
          <a:p>
            <a:pPr eaLnBrk="1" hangingPunct="1">
              <a:buFont typeface="Wingdings" pitchFamily="2" charset="2"/>
              <a:buChar char="Ø"/>
            </a:pPr>
            <a:endParaRPr lang="ru-RU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5" y="1357313"/>
            <a:ext cx="4714875" cy="4929187"/>
          </a:xfrm>
        </p:spPr>
        <p:txBody>
          <a:bodyPr>
            <a:normAutofit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dirty="0" smtClean="0">
                <a:solidFill>
                  <a:srgbClr val="C00000"/>
                </a:solidFill>
              </a:rPr>
              <a:t>Осанка обусловлена наследственностью, но на ее формирование в процессе роста у детей влияют многочисленные факторы внешней среды. Фор-мирование осанки начинается самого раннего возраста.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428750"/>
            <a:ext cx="3905250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Прямоугольник 3"/>
          <p:cNvSpPr>
            <a:spLocks noChangeArrowheads="1"/>
          </p:cNvSpPr>
          <p:nvPr/>
        </p:nvSpPr>
        <p:spPr bwMode="auto">
          <a:xfrm>
            <a:off x="0" y="6000750"/>
            <a:ext cx="4000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C00000"/>
                </a:solidFill>
              </a:rPr>
              <a:t>Вид со спины во фронтальной плоскости: а)правильная осанка; б) нарушения осанки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847725"/>
          </a:xfrm>
        </p:spPr>
        <p:txBody>
          <a:bodyPr/>
          <a:lstStyle/>
          <a:p>
            <a:pPr algn="ctr" eaLnBrk="1" hangingPunct="1"/>
            <a:r>
              <a:rPr lang="ru-RU" smtClean="0"/>
              <a:t>Виды нарушений осанки: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88" y="1500188"/>
            <a:ext cx="3500437" cy="9286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Во фронтальной плоскости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29188" y="1500188"/>
            <a:ext cx="3500437" cy="92868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 сагиттальной плосксоти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rot="10800000" flipV="1">
            <a:off x="2643188" y="1071563"/>
            <a:ext cx="1357312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786313" y="1071563"/>
            <a:ext cx="1357312" cy="3571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357188" y="3000375"/>
            <a:ext cx="3500437" cy="371475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заключается в появлении изгиба позвоночника во фронтальной плоскости и называется сколиотическая или асимметричная осанка; характеризуется асимметрией между правой и левой половинами туловища, про-являющейся в разной высоте надплечий, различном по-ложении лопаток как по высоте, так и по отношению к позвоночнику, к грудной стенке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57813" y="2643188"/>
            <a:ext cx="3357562" cy="5715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Сутулость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57813" y="3500438"/>
            <a:ext cx="3357562" cy="5715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Круглая спина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357813" y="4286250"/>
            <a:ext cx="3357562" cy="5715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Кругловогнутая спина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57813" y="5143500"/>
            <a:ext cx="3357562" cy="5715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Плоская спина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357813" y="6000750"/>
            <a:ext cx="3357562" cy="5715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Плосковогнутая спина</a:t>
            </a:r>
          </a:p>
        </p:txBody>
      </p:sp>
      <p:sp>
        <p:nvSpPr>
          <p:cNvPr id="21" name="Левая круглая скобка 20"/>
          <p:cNvSpPr/>
          <p:nvPr/>
        </p:nvSpPr>
        <p:spPr>
          <a:xfrm>
            <a:off x="5000625" y="2786063"/>
            <a:ext cx="285750" cy="3571875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3" name="Прямая соединительная линия 22"/>
          <p:cNvCxnSpPr>
            <a:endCxn id="16" idx="1"/>
          </p:cNvCxnSpPr>
          <p:nvPr/>
        </p:nvCxnSpPr>
        <p:spPr>
          <a:xfrm>
            <a:off x="5000625" y="3786188"/>
            <a:ext cx="35718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1" idx="1"/>
            <a:endCxn id="17" idx="1"/>
          </p:cNvCxnSpPr>
          <p:nvPr/>
        </p:nvCxnSpPr>
        <p:spPr>
          <a:xfrm rot="10800000" flipH="1">
            <a:off x="5000625" y="4572000"/>
            <a:ext cx="3571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endCxn id="18" idx="1"/>
          </p:cNvCxnSpPr>
          <p:nvPr/>
        </p:nvCxnSpPr>
        <p:spPr>
          <a:xfrm>
            <a:off x="5000625" y="5429250"/>
            <a:ext cx="3571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stCxn id="4" idx="2"/>
            <a:endCxn id="14" idx="0"/>
          </p:cNvCxnSpPr>
          <p:nvPr/>
        </p:nvCxnSpPr>
        <p:spPr>
          <a:xfrm rot="5400000">
            <a:off x="1821657" y="2713831"/>
            <a:ext cx="5715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4786312" y="2643188"/>
            <a:ext cx="428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4" grpId="0" animBg="1"/>
      <p:bldP spid="5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Презентація\Сутула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3" y="928688"/>
            <a:ext cx="3695700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4614863" cy="5500688"/>
          </a:xfrm>
        </p:spPr>
        <p:txBody>
          <a:bodyPr>
            <a:normAutofit lnSpcReduction="1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Сутулость</a:t>
            </a:r>
            <a:r>
              <a:rPr lang="ru-RU" dirty="0" smtClean="0"/>
              <a:t> - нарушение осанки в основе которого лежит увеличение грудного кифоза с одновременным уменьшением поясничного лордоза. Шейный лордоз, как правило, укорочен и углублен вследствие того, что грудной кифоз распространяется до уровня 4-5 шейных позвонков. Надплечья приподняты. Плечевые суставы приведены.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Презентація\круглая спи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63" y="3571875"/>
            <a:ext cx="49339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714375"/>
            <a:ext cx="8501062" cy="3143250"/>
          </a:xfrm>
        </p:spPr>
        <p:txBody>
          <a:bodyPr>
            <a:normAutofit fontScale="92500" lnSpcReduction="2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Круглая спина (тотальный кифоз)</a:t>
            </a:r>
            <a:r>
              <a:rPr lang="ru-RU" dirty="0" smtClean="0"/>
              <a:t> - нарушение осанки, связанное со значительным увеличением грудного кифоза и отсутствием поясничного лордоза. Для компенсации отклонения проекции общего центра масс кзади дети стоят и ходят на слегка согнутых ногах. Угол наклона таза уменьшен и это тоже способствует сгибательной установке бедра относительно средней линии тела. Голова наклонена вперед, надплечья приподняты, плечевые суставы приведены, грудь западает, руки свисают чуть впереди туловища.</a:t>
            </a: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71938" y="1143000"/>
            <a:ext cx="4614862" cy="5181600"/>
          </a:xfrm>
        </p:spPr>
        <p:txBody>
          <a:bodyPr>
            <a:normAutofit fontScale="92500" lnSpcReduction="2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Кругловогнутая спина</a:t>
            </a:r>
            <a:r>
              <a:rPr lang="ru-RU" dirty="0" smtClean="0"/>
              <a:t> - нарушение осанки состоящее в увеличении всех физиологических изгибов позвоночника. Угол наклона таза увеличен. Ноги слегка согнуты или в положении легкого переразгибания в коленных суставах. Передняя брюшная стенка перерастянута, живот выступает, либо даже свисает. Надплечья приподняты, плечевые суставы приведены, голова бывает выдвинута вперед от средней линии тела. </a:t>
            </a:r>
            <a:endParaRPr lang="ru-RU" dirty="0"/>
          </a:p>
        </p:txBody>
      </p:sp>
      <p:pic>
        <p:nvPicPr>
          <p:cNvPr id="11267" name="Picture 2" descr="D:\Презентація\кругловогнута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000125"/>
            <a:ext cx="32861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Презентація\Плоская спин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88" y="2143125"/>
            <a:ext cx="307181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5829300" cy="4389437"/>
          </a:xfrm>
        </p:spPr>
        <p:txBody>
          <a:bodyPr>
            <a:normAutofit lnSpcReduction="10000"/>
          </a:bodyPr>
          <a:lstStyle/>
          <a:p>
            <a:pPr marL="274320" indent="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b="1" dirty="0" smtClean="0"/>
              <a:t>Плоская спина</a:t>
            </a:r>
            <a:r>
              <a:rPr lang="ru-RU" dirty="0" smtClean="0"/>
              <a:t> - нарушение осанки, характеризующееся уменьшением всех физиологических изгибов позвоночника, в первую очередь - поясничного лордоза и уменьшением угла наклона таза. Вследствие уменьшения грудного кифоза грудная клетка смещена вперед. Нижняя часть живота выстоит. Лопатки часто крыловидны.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3386138" y="1214438"/>
            <a:ext cx="5757862" cy="4389437"/>
          </a:xfrm>
        </p:spPr>
        <p:txBody>
          <a:bodyPr/>
          <a:lstStyle/>
          <a:p>
            <a:pPr indent="273050" eaLnBrk="1" hangingPunct="1">
              <a:buFont typeface="Wingdings 2" pitchFamily="18" charset="2"/>
              <a:buNone/>
            </a:pPr>
            <a:r>
              <a:rPr lang="ru-RU" b="1" smtClean="0"/>
              <a:t>Плосковогнутая спина</a:t>
            </a:r>
            <a:r>
              <a:rPr lang="ru-RU" smtClean="0"/>
              <a:t> - нарушение осанки, состоящее в уменьшении грудного кифоза при нормальном или увеличенном поясничном лордозе. Шейный лордоз часто тоже уплощен. Угол наклона таза увеличен. Таз смещен кзади. Ноги могут быть слегка согнуты или переразогнуты в коленных суставах. </a:t>
            </a:r>
          </a:p>
        </p:txBody>
      </p:sp>
      <p:pic>
        <p:nvPicPr>
          <p:cNvPr id="13315" name="Picture 3" descr="D:\Презентація\плоская, плосковогнута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428750"/>
            <a:ext cx="2071687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</TotalTime>
  <Words>1257</Words>
  <Application>Microsoft Office PowerPoint</Application>
  <PresentationFormat>On-screen Show (4:3)</PresentationFormat>
  <Paragraphs>107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Constantia</vt:lpstr>
      <vt:lpstr>Wingdings 2</vt:lpstr>
      <vt:lpstr>Wingdings</vt:lpstr>
      <vt:lpstr>Поток</vt:lpstr>
      <vt:lpstr>Оздоровительное влияние средств физической культуры при нарушении осанки, сколиозе</vt:lpstr>
      <vt:lpstr>Нарушение осанки</vt:lpstr>
      <vt:lpstr>Slide 3</vt:lpstr>
      <vt:lpstr>Виды нарушений осанки:</vt:lpstr>
      <vt:lpstr>Slide 5</vt:lpstr>
      <vt:lpstr>Slide 6</vt:lpstr>
      <vt:lpstr>Slide 7</vt:lpstr>
      <vt:lpstr>Slide 8</vt:lpstr>
      <vt:lpstr>Slide 9</vt:lpstr>
      <vt:lpstr>Slide 10</vt:lpstr>
      <vt:lpstr>Slide 11</vt:lpstr>
      <vt:lpstr>Сколиоз</vt:lpstr>
      <vt:lpstr>Классификация сколиотической болезни:</vt:lpstr>
      <vt:lpstr>Slide 14</vt:lpstr>
      <vt:lpstr>Признаки сколиотической болезни:</vt:lpstr>
      <vt:lpstr>Slide 16</vt:lpstr>
      <vt:lpstr>Slide 17</vt:lpstr>
      <vt:lpstr>Slide 18</vt:lpstr>
      <vt:lpstr>Slide 19</vt:lpstr>
      <vt:lpstr>Определение дуги искривления:</vt:lpstr>
      <vt:lpstr>Причины сколиоза:</vt:lpstr>
      <vt:lpstr>Нарушения, вызванные нарушением осанки, сколиозом: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Оздоровительное влияние средств физической культуры при нарушении осанки, сколиозе</dc:title>
  <dc:creator>Лелик</dc:creator>
  <cp:lastModifiedBy>Windows User</cp:lastModifiedBy>
  <cp:revision>31</cp:revision>
  <dcterms:created xsi:type="dcterms:W3CDTF">2009-04-27T18:26:03Z</dcterms:created>
  <dcterms:modified xsi:type="dcterms:W3CDTF">2017-04-02T20:21:17Z</dcterms:modified>
</cp:coreProperties>
</file>