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udio/unknown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301" r:id="rId4"/>
    <p:sldId id="305" r:id="rId5"/>
    <p:sldId id="299" r:id="rId6"/>
    <p:sldId id="304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03" r:id="rId20"/>
    <p:sldId id="258" r:id="rId21"/>
    <p:sldId id="259" r:id="rId22"/>
    <p:sldId id="318" r:id="rId23"/>
    <p:sldId id="319" r:id="rId24"/>
    <p:sldId id="320" r:id="rId25"/>
    <p:sldId id="260" r:id="rId26"/>
    <p:sldId id="321" r:id="rId27"/>
    <p:sldId id="322" r:id="rId28"/>
    <p:sldId id="323" r:id="rId29"/>
    <p:sldId id="324" r:id="rId30"/>
    <p:sldId id="300" r:id="rId31"/>
    <p:sldId id="265" r:id="rId32"/>
    <p:sldId id="290" r:id="rId33"/>
    <p:sldId id="288" r:id="rId34"/>
    <p:sldId id="289" r:id="rId35"/>
    <p:sldId id="295" r:id="rId36"/>
    <p:sldId id="292" r:id="rId37"/>
    <p:sldId id="267" r:id="rId38"/>
    <p:sldId id="325" r:id="rId39"/>
    <p:sldId id="262" r:id="rId40"/>
    <p:sldId id="296" r:id="rId41"/>
    <p:sldId id="274" r:id="rId42"/>
    <p:sldId id="273" r:id="rId43"/>
    <p:sldId id="276" r:id="rId44"/>
    <p:sldId id="326" r:id="rId45"/>
    <p:sldId id="279" r:id="rId46"/>
    <p:sldId id="280" r:id="rId47"/>
    <p:sldId id="270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709" autoAdjust="0"/>
    <p:restoredTop sz="89785" autoAdjust="0"/>
  </p:normalViewPr>
  <p:slideViewPr>
    <p:cSldViewPr>
      <p:cViewPr varScale="1">
        <p:scale>
          <a:sx n="73" d="100"/>
          <a:sy n="73" d="100"/>
        </p:scale>
        <p:origin x="-12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EF700-24D6-4FD1-BE9B-25D5FACC94EC}" type="datetimeFigureOut">
              <a:rPr lang="ru-RU" smtClean="0"/>
              <a:pPr/>
              <a:t>10.05.2017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E15B3-1042-4592-AE6F-F8C21A51EC0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15B3-1042-4592-AE6F-F8C21A51EC02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WINDOWS\Media\Windows%20Vista%20Shutdown.wav" TargetMode="External"/><Relationship Id="rId1" Type="http://schemas.openxmlformats.org/officeDocument/2006/relationships/audio" Target="../media/audio1.bin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bin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bin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bin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bin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bin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bin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bin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bin"/><Relationship Id="rId4" Type="http://schemas.openxmlformats.org/officeDocument/2006/relationships/image" Target="../media/image5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bin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bin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bin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bin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bin"/><Relationship Id="rId4" Type="http://schemas.openxmlformats.org/officeDocument/2006/relationships/image" Target="../media/image7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bin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bin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bin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bin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WINDOWS\Media\notify.wav" TargetMode="External"/><Relationship Id="rId4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bin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ing.wav">
            <a:hlinkClick r:id="" action="ppaction://media"/>
          </p:cNvPr>
          <p:cNvPicPr>
            <a:picLocks noRot="1" noChangeAspect="1"/>
          </p:cNvPicPr>
          <p:nvPr>
            <a:wavAudioFile r:embed="rId1" name="ding.wav"/>
          </p:nvPr>
        </p:nvPicPr>
        <p:blipFill>
          <a:blip r:embed="rId4" cstate="print"/>
          <a:stretch>
            <a:fillRect/>
          </a:stretch>
        </p:blipFill>
        <p:spPr>
          <a:xfrm>
            <a:off x="-972616" y="6553200"/>
            <a:ext cx="304800" cy="304800"/>
          </a:xfrm>
          <a:prstGeom prst="rect">
            <a:avLst/>
          </a:prstGeom>
        </p:spPr>
      </p:pic>
      <p:pic>
        <p:nvPicPr>
          <p:cNvPr id="5" name="Windows Vista Shutdown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-1044624" y="5517232"/>
            <a:ext cx="304800" cy="304800"/>
          </a:xfrm>
          <a:prstGeom prst="rect">
            <a:avLst/>
          </a:prstGeom>
        </p:spPr>
      </p:pic>
      <p:pic>
        <p:nvPicPr>
          <p:cNvPr id="1027" name="Picture 3" descr="C:\Users\user\Desktop\Картинки к ЛФК\nd03bb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1052736"/>
            <a:ext cx="7704856" cy="5328079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043608" y="260648"/>
            <a:ext cx="7272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ЛФК ПРИ НАРУШЕНИЯХ ОСАНКИ, СКОЛИОЗАХ И ПЛОСКОСТОПИИ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48072"/>
          </a:xfrm>
        </p:spPr>
        <p:txBody>
          <a:bodyPr>
            <a:normAutofit fontScale="90000"/>
          </a:bodyPr>
          <a:lstStyle/>
          <a:p>
            <a:pPr lvl="0"/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Особенности методики ЛФК</a:t>
            </a: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395536" y="860005"/>
            <a:ext cx="47525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Ведущая роль отводится выработке представления о правильной осанке и созданию физиологических предпосылок для ее закрепления. 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Навык правильной осанки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создается на базе мышечно-суставного чувства, позволяющего ощущать положение определенных частей тела: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Тренировки перед зеркалом (зрительный самоконтроль);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Упражнения с предметом на голове;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Стоя плотно спиной к стене, 5 точек соприкосновения: затылок, лопатки, ягодицы, икроножные мышцы, пятки;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Упражнения в равновесии.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user\Desktop\ЛФК 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908720"/>
            <a:ext cx="3672408" cy="2664296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573016"/>
            <a:ext cx="3888432" cy="3091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6" descr="C:\Users\user\Desktop\105286_html_m58223370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5229200"/>
            <a:ext cx="2808312" cy="16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ОРУ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выполняются из различных исходных положений, для всех мышечных групп – с предметами и без них, с использованием тренажеров.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Picture 6" descr="C:\Users\user\Desktop\4-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3240360" cy="2376264"/>
          </a:xfrm>
          <a:prstGeom prst="rect">
            <a:avLst/>
          </a:prstGeom>
          <a:noFill/>
        </p:spPr>
      </p:pic>
      <p:pic>
        <p:nvPicPr>
          <p:cNvPr id="59399" name="Picture 7" descr="C:\Users\user\Desktop\43567-boli-v-spine-v-pozvonochnik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412776"/>
            <a:ext cx="3024336" cy="2376264"/>
          </a:xfrm>
          <a:prstGeom prst="rect">
            <a:avLst/>
          </a:prstGeom>
          <a:noFill/>
        </p:spPr>
      </p:pic>
      <p:pic>
        <p:nvPicPr>
          <p:cNvPr id="11" name="Picture 1" descr="C:\Users\user\Desktop\2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933056"/>
            <a:ext cx="2520280" cy="2564904"/>
          </a:xfrm>
          <a:prstGeom prst="rect">
            <a:avLst/>
          </a:prstGeom>
          <a:noFill/>
        </p:spPr>
      </p:pic>
      <p:pic>
        <p:nvPicPr>
          <p:cNvPr id="12" name="Picture 2" descr="C:\Users\user\Desktop\85391-osobennosti-stroeniya-piloricheskogo-otdela-zheludka-u-novorozhdenny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3933056"/>
            <a:ext cx="2016224" cy="2492896"/>
          </a:xfrm>
          <a:prstGeom prst="rect">
            <a:avLst/>
          </a:prstGeom>
          <a:noFill/>
        </p:spPr>
      </p:pic>
      <p:pic>
        <p:nvPicPr>
          <p:cNvPr id="13" name="Picture 4" descr="C:\Users\user\Desktop\i (4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4005064"/>
            <a:ext cx="2664296" cy="2448272"/>
          </a:xfrm>
          <a:prstGeom prst="rect">
            <a:avLst/>
          </a:prstGeom>
          <a:noFill/>
        </p:spPr>
      </p:pic>
      <p:pic>
        <p:nvPicPr>
          <p:cNvPr id="59400" name="Picture 8" descr="C:\Users\user\Desktop\i (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1412776"/>
            <a:ext cx="2287141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251520" y="405142"/>
            <a:ext cx="4824536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Упражнения для укрепления мышечного корсета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выполняются для мышц спины, живота, боковой поверхности туловища. Наиболее выгодным исходным положением являются такие, при которых возможна максимальная разгрузка позвоночного столба по оси и исключается влияние мышц на угол наклона таза: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лежа на спине;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лежа на животе;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 упоре стоя на коленях.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Динамические упражнения следует чередовать с упражнениями в статическом напряжении. 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Сами исходные положения также необходимо чередовать. 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Упражнения, направленные па создание и укрепление мышечного корсета, во время занятий нужно сочетать с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дыхательными упражнениями и упражнениями в расслаблении.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18" name="Picture 2" descr="C:\Users\user\Desktop\Картинки к ЛФК\lfk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88640"/>
            <a:ext cx="3456384" cy="2360290"/>
          </a:xfrm>
          <a:prstGeom prst="rect">
            <a:avLst/>
          </a:prstGeom>
          <a:noFill/>
        </p:spPr>
      </p:pic>
      <p:pic>
        <p:nvPicPr>
          <p:cNvPr id="60419" name="Picture 3" descr="C:\Users\user\Desktop\000001_9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564904"/>
            <a:ext cx="3456384" cy="2016224"/>
          </a:xfrm>
          <a:prstGeom prst="rect">
            <a:avLst/>
          </a:prstGeom>
          <a:noFill/>
        </p:spPr>
      </p:pic>
      <p:pic>
        <p:nvPicPr>
          <p:cNvPr id="60420" name="Picture 4" descr="C:\Users\user\Desktop\05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581128"/>
            <a:ext cx="3449960" cy="2276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 rot="10800000" flipV="1">
            <a:off x="467544" y="134240"/>
            <a:ext cx="4176464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Исправление дефектов осанки достигается с помощью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специальных (корригирующих) упражнений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Различают симметричные и асимметричные корригирующие упражнения. При асимметричной осанке основную роль играют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симметричные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упражнения, поскольку они обеспечивают выравнивание силы мышц спины и этим самым ликвидируют асимметрию мышечного тонуса. Во время выполнения упражнения более ослабленные мышцы на стороне выпуклости позвоночного столба работают с большей нагрузкой, чем более сильные мышцы на противоположной стороне.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user\Desktop\1007949-doc2fb_image_02000028-168x1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717032"/>
            <a:ext cx="3960440" cy="2376264"/>
          </a:xfrm>
          <a:prstGeom prst="rect">
            <a:avLst/>
          </a:prstGeom>
          <a:noFill/>
        </p:spPr>
      </p:pic>
      <p:pic>
        <p:nvPicPr>
          <p:cNvPr id="1028" name="Picture 4" descr="C:\Users\user\Desktop\3531672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0648"/>
            <a:ext cx="3960440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467544" y="166008"/>
            <a:ext cx="3816424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Лечение положением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применяется во время пауз отдыха и при выполнении специальных упражнений. С этой целью используется упругий валик (высотой 2-3 см) или подушка. </a:t>
            </a: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круглой спине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валик подкладывается под лопатки – при выполнении упражнений в и.п. лежа на спине; </a:t>
            </a: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плосковогнутой спине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валик кладется под живот – при выполнении упражнений в и.п. лежа на животе или под голову – в и. п. лежа на спине. </a:t>
            </a: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Таким образом, позвоночник принимает правильное коррекционное положение в течение 5-8 мин.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3490" name="Picture 2" descr="C:\Users\user\Desktop\Картинки к ЛФК\303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88640"/>
            <a:ext cx="4608512" cy="3168352"/>
          </a:xfrm>
          <a:prstGeom prst="rect">
            <a:avLst/>
          </a:prstGeom>
          <a:noFill/>
        </p:spPr>
      </p:pic>
      <p:pic>
        <p:nvPicPr>
          <p:cNvPr id="63491" name="Picture 3" descr="C:\Users\user\Desktop\144030-kompleks-lechebnoy-fizkultury-pri-kompressionnyh-povrezhdeniyah-pozvonochnika-po-dreving-gorinevskoy-vide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473624"/>
            <a:ext cx="4680520" cy="3195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8640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Рекомендации по корригирующей гимнастике для детей с нарушениями осанки (по И.А. Котешевой). </a:t>
            </a:r>
          </a:p>
        </p:txBody>
      </p:sp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683568" y="1330896"/>
            <a:ext cx="8208912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исправления плоской спины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гимнастика должна быть направлена на: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укрепление глубоких мышц спины;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 укрепление мышц, увеличивающих наклон таза (т. е. мышц-сгибателей тазобедренных суставов);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укрепление мышц, удерживающих лопатки в правильном положении, и растяжение мышц грудной клетки.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исправления круглой и сутулой спины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необходимо уменьшить грудной изгиб позвоночника, придать лопаткам правильное положение и, кроме того, при круглой спине увеличить поясничный лордоз.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этого необходимо: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укрепить глубокие мышцы спины;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 растянуть передние связки грудного отдела позвоночника;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увеличить подвижность в грудном отделе позвоночника;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г) укрепить мышцы, удерживающие лопатки в правильном положении;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при круглой спине укрепить мышцы, увеличивающие наклон таза вперед (сгибатели тазобедренных суставов).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20891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исправления плоско-вогнутой спины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необходимо уменьшить угол наклона таза. Для этого нужно: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а) укрепить мышцы брюшного пресса;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б) растянуть мышцы-сгибатели и укрепить мышцы-разгибатели тазобедренных суставов;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в) растянуть задние связки нижнегрудного отдела позвоночника и мышцы поясничной области. </a:t>
            </a:r>
          </a:p>
          <a:p>
            <a:pPr algn="just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исправления кругло-вогнутой спины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необходимо решить те же задачи, что и для коррекции круглой, сутулой спины: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а) укрепить мышцы брюшного пресса;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б) растянуть мышцы-сгибатели и укрепить мышцы-разгибатели тазобедренных суставов; задние связки поясничного отдела позвоночника и мышц поясничной области;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в) растянуть передние связки и увеличить подвижность грудного отдела позвоночника;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е) укрепить глубокие мышцы спины и мышцы, удерживающие лопатки в правильном положении. </a:t>
            </a:r>
          </a:p>
          <a:p>
            <a:pPr algn="just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нормализации положения лопаток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необходимо: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а) добиться восстановления нормальных изгибов позвоночника;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б) укрепить глубокие мышцы спины;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в) укрепить и повысить тонус поверхностно расположенных мышц спины, фиксирующих лопатки и плечи в правильном положении.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179512" y="458608"/>
            <a:ext cx="4824536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Сколиоз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(от греческого слова sсoliоs – кривой, согнутый) – тяжелое прогрессирующее заболевание позвоночного столба, характеризующееся дугообразным искривлением во фронтальной плоскости и скручиванием (торсией) позвонков вокруг вертикальной оси.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Такая сложная многоосевая деформация позвоночника неизбежно приводит к изменению формы ребер и грудной клетки в целом (реберный горб) и нарушению нормального взаиморасположения органов грудной клетки.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60649"/>
            <a:ext cx="3960440" cy="51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004048" y="5589241"/>
            <a:ext cx="4139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Форма позвоночного столба (А),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позвонка (Б), грудной клетки (В), ребер (Г) при сколиозе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Картинки к ЛФК\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348880"/>
            <a:ext cx="3168352" cy="4320480"/>
          </a:xfrm>
          <a:prstGeom prst="rect">
            <a:avLst/>
          </a:prstGeom>
          <a:noFill/>
        </p:spPr>
      </p:pic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179512" y="503402"/>
            <a:ext cx="87849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В результате прогрессирования бокового искривления у больного может сформироваться вначале реберное выпячивание, а в дальнейшем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реберный горб - гибус.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7587" name="Picture 3" descr="C:\Users\user\Desktop\1383818986_skolio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5" y="2348880"/>
            <a:ext cx="3384376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2852936"/>
            <a:ext cx="35283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Изменение положения позвонков - поворот вокруг продольной оси позвоночника называют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ротацией (вращением).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Изменение формы и внутренней структуры позвонков называют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торсией (скручиванием).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32656"/>
            <a:ext cx="84249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Сколиотическая болезнь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— боковое искривление позвоночника с обязательной ротацией тел позвонков (торсией), характерной особенностью которого является прогрессирование деформации, связанное с возрастом и ростом ребенка.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рубежом сколиотическую болезнь называют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идиопатическим сколиозом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или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быстропрогрессирующим сколиозом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Идиопатическим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называются все виды сколиозов, происхождение которых не выявлено.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5805264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медицинской клинической литературе термины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ротация (rotatio) и торсия (torsio)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рассматриваются как синонимы.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1" name="Picture 1" descr="C:\Users\user\Desktop\Priznaki-torsii-pozvonochnyx-disk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5728" y="2996952"/>
            <a:ext cx="2448272" cy="2808312"/>
          </a:xfrm>
          <a:prstGeom prst="rect">
            <a:avLst/>
          </a:prstGeom>
          <a:noFill/>
        </p:spPr>
      </p:pic>
      <p:pic>
        <p:nvPicPr>
          <p:cNvPr id="35842" name="Picture 2" descr="C:\Users\user\Desktop\defpoz_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996952"/>
            <a:ext cx="2592288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11560" y="96801"/>
            <a:ext cx="8280920" cy="670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Осанка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это привычное положение тела непринужденно стоящего человека. 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Осанка зависит от степени развития мышечной системы, угла наклона таза, положения и формы позвоночника (физиологические изгибы).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Нарушения осанки возникают у детей в раннем возрасте: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в ясельном – у 2,1%;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в 4 года – у 15-17% детей;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в 7 лет – у каждого третьего ребенка.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В школьном возрасте нарушения осанки имеются у 67% школьников.</a:t>
            </a:r>
          </a:p>
          <a:p>
            <a:pPr algn="just"/>
            <a:endParaRPr lang="ru-RU" sz="2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solidFill>
                <a:srgbClr val="002060"/>
              </a:solidFill>
              <a:latin typeface="Arial" pitchFamily="34" charset="0"/>
            </a:endParaRPr>
          </a:p>
        </p:txBody>
      </p:sp>
      <p:pic>
        <p:nvPicPr>
          <p:cNvPr id="3" name="Windows XP - пуск.wav">
            <a:hlinkClick r:id="" action="ppaction://media"/>
          </p:cNvPr>
          <p:cNvPicPr>
            <a:picLocks noRot="1" noChangeAspect="1"/>
          </p:cNvPicPr>
          <p:nvPr>
            <a:wavAudioFile r:embed="rId1" name="Windows XP - пуск.wav"/>
          </p:nvPr>
        </p:nvPicPr>
        <p:blipFill>
          <a:blip r:embed="rId3" cstate="print"/>
          <a:stretch>
            <a:fillRect/>
          </a:stretch>
        </p:blipFill>
        <p:spPr>
          <a:xfrm>
            <a:off x="-756592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5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51520" y="265019"/>
            <a:ext cx="871296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Наиболее быстрое прогрессирование искривления при сколиозе отмечается в период интенсивного роста позвоночника в длину, т. е. в периоде, предшествующем началу полового созревания, и в начале полового созревания (75 %): 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девочек в возрасте 7–8 и 11–13 лет; 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мальчиков в 8–10 и 13–15 лет.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Windows XP - пуск.wav">
            <a:hlinkClick r:id="" action="ppaction://media"/>
          </p:cNvPr>
          <p:cNvPicPr>
            <a:picLocks noRot="1" noChangeAspect="1"/>
          </p:cNvPicPr>
          <p:nvPr>
            <a:wavAudioFile r:embed="rId1" name="Windows XP - пуск.wav"/>
          </p:nvPr>
        </p:nvPicPr>
        <p:blipFill>
          <a:blip r:embed="rId3" cstate="print"/>
          <a:stretch>
            <a:fillRect/>
          </a:stretch>
        </p:blipFill>
        <p:spPr>
          <a:xfrm>
            <a:off x="-756592" y="6553200"/>
            <a:ext cx="304800" cy="304800"/>
          </a:xfrm>
          <a:prstGeom prst="rect">
            <a:avLst/>
          </a:prstGeom>
        </p:spPr>
      </p:pic>
      <p:pic>
        <p:nvPicPr>
          <p:cNvPr id="1026" name="Picture 2" descr="C:\Users\user\Desktop\Картинки к ЛФК\information_items_2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564904"/>
            <a:ext cx="5760640" cy="4104456"/>
          </a:xfrm>
          <a:prstGeom prst="rect">
            <a:avLst/>
          </a:prstGeom>
          <a:noFill/>
        </p:spPr>
      </p:pic>
      <p:pic>
        <p:nvPicPr>
          <p:cNvPr id="1027" name="Picture 3" descr="C:\Users\user\Desktop\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2564904"/>
            <a:ext cx="2952328" cy="407707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536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683568" y="380817"/>
            <a:ext cx="813690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зависимости от тяжести заболевания выделяют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четыре степени сколиозов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Критериями такого деления являются: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.Форма дуги сколиоза.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2.Угол отклонения первичной дуги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 вертикальной линии.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3.Степень выраженности торсионных изменений.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4.Стойкость имеющихся деформаций.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Windows XP - пуск.wav">
            <a:hlinkClick r:id="" action="ppaction://media"/>
          </p:cNvPr>
          <p:cNvPicPr>
            <a:picLocks noRot="1" noChangeAspect="1"/>
          </p:cNvPicPr>
          <p:nvPr>
            <a:wavAudioFile r:embed="rId1" name="Windows XP - пуск.wav"/>
          </p:nvPr>
        </p:nvPicPr>
        <p:blipFill>
          <a:blip r:embed="rId3" cstate="print"/>
          <a:stretch>
            <a:fillRect/>
          </a:stretch>
        </p:blipFill>
        <p:spPr>
          <a:xfrm>
            <a:off x="-756592" y="6553200"/>
            <a:ext cx="304800" cy="304800"/>
          </a:xfrm>
          <a:prstGeom prst="rect">
            <a:avLst/>
          </a:prstGeom>
        </p:spPr>
      </p:pic>
      <p:pic>
        <p:nvPicPr>
          <p:cNvPr id="2051" name="Picture 3" descr="C:\Users\user\Desktop\ba634b7f7d3f4145016635b12372d1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068960"/>
            <a:ext cx="7776864" cy="378904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740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Степени сколиоза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908721"/>
            <a:ext cx="4040188" cy="50405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Первая степень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484784"/>
            <a:ext cx="4040188" cy="4641379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pPr algn="just">
              <a:lnSpc>
                <a:spcPct val="120000"/>
              </a:lnSpc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1) простая дуга искривления, позвоночный столб напоминает букву С; 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2) угол отклонения не превышает 10°; 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3) торсионные изменения при осмотре выражены слабо и рентгенологически проявляются в виде асимметрии корней дужек, небольшого отклонения остистых отростков позвонков от средней линии; 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4) проявления сколиоза отчетливее выражены в положении стоя, при разгрузке (в горизонтальном положении) они уменьшаются. </a:t>
            </a:r>
            <a:r>
              <a:rPr lang="ru-RU" dirty="0" smtClean="0"/>
              <a:t>	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908721"/>
            <a:ext cx="4041775" cy="5760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Вторая степень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84784"/>
            <a:ext cx="4041775" cy="5184576"/>
          </a:xfrm>
        </p:spPr>
        <p:txBody>
          <a:bodyPr>
            <a:normAutofit fontScale="32500" lnSpcReduction="20000"/>
          </a:bodyPr>
          <a:lstStyle/>
          <a:p>
            <a:endParaRPr lang="ru-RU" dirty="0" smtClean="0"/>
          </a:p>
          <a:p>
            <a:pPr algn="just">
              <a:lnSpc>
                <a:spcPct val="120000"/>
              </a:lnSpc>
              <a:buNone/>
            </a:pP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1) компенсаторная дуга искривления, позвоночник в форме буквы S; 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2) угол отклонения основной дуги сколиоза 11–30° (11–25°); 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3) торсионные изменения выражены не только рентгенологически, но и при осмотре: выявляются реберное выпячивание, мышечный валик; 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4) деформация позвоночного столба приобретает более стойкий характер: в горизонтальном положении искривление сглаживается очень незначительно по сравнению с вертикальным. </a:t>
            </a:r>
          </a:p>
          <a:p>
            <a:pPr>
              <a:buNone/>
            </a:pPr>
            <a:r>
              <a:rPr lang="ru-RU" dirty="0" smtClean="0"/>
              <a:t>	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8641"/>
            <a:ext cx="4040188" cy="72008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Третья степень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124744"/>
            <a:ext cx="4040188" cy="5001419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pPr marL="742950" indent="-742950" algn="just">
              <a:lnSpc>
                <a:spcPct val="120000"/>
              </a:lnSpc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1) позвоночный столб имеет не менее двух дуг; </a:t>
            </a:r>
          </a:p>
          <a:p>
            <a:pPr marL="742950" indent="-742950" algn="just">
              <a:lnSpc>
                <a:spcPct val="120000"/>
              </a:lnSpc>
              <a:buAutoNum type="arabicParenR"/>
            </a:pP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2) угол отклонения основной дуги колеблется в пределах 31–60° (26–40°); 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3) торсионные изменения резко выражены и проявляются в значительной деформации грудной клетки и наличии реберного горба; </a:t>
            </a:r>
          </a:p>
          <a:p>
            <a:pPr algn="just">
              <a:lnSpc>
                <a:spcPct val="120000"/>
              </a:lnSpc>
              <a:buNone/>
            </a:pP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4) все изменения носят стойкий характер; особое место занимают нарушения со стороны внутренних органов и неврологические расстройства. </a:t>
            </a:r>
          </a:p>
          <a:p>
            <a:pPr>
              <a:buNone/>
            </a:pPr>
            <a:r>
              <a:rPr lang="ru-RU" dirty="0" smtClean="0"/>
              <a:t>	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88641"/>
            <a:ext cx="4041775" cy="72008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Четвертая степень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052736"/>
            <a:ext cx="4041775" cy="5544616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pPr algn="just">
              <a:lnSpc>
                <a:spcPct val="120000"/>
              </a:lnSpc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1) прогрессирующее боковое отклонение позвоночного столба и скручивание его по оси, что приводит к образованию кифосколиоза с деформацией как в боковом, так и в переднезаднем направлении; 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2) угол отклонения от вертикальной оси более 60° (41° и более); 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3) отчетливо выражены передний и задний реберные горбы, деформация таза и грудной клетки; 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4) все изменения носят стойкий характер; резко выражены нарушения функций органов грудной клетки и нервной системы. </a:t>
            </a:r>
          </a:p>
          <a:p>
            <a:pPr>
              <a:buNone/>
            </a:pPr>
            <a:r>
              <a:rPr lang="ru-RU" dirty="0" smtClean="0"/>
              <a:t>	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345757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411761" y="980728"/>
            <a:ext cx="4680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Визуальная диагностика 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1700808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Клинические (внешние) признаки сколиоза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 – асимметрия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надплечий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 – отклонение линии остистых отростков от средней линии;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 – асимметрия высоты стояния лопаток;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 – асимметрия расстояний между углом лопаток и линией остистых отростков;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 – асимметрия «поясничных» треугольников (талии);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 – мышечный «валик»;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 – асимметрия расположения крыльев подвздошных костей 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Диагностика сколиоза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Windows XP - пуск.wav">
            <a:hlinkClick r:id="" action="ppaction://media"/>
          </p:cNvPr>
          <p:cNvPicPr>
            <a:picLocks noRot="1" noChangeAspect="1"/>
          </p:cNvPicPr>
          <p:nvPr>
            <a:wavAudioFile r:embed="rId1" name="Windows XP - пуск.wav"/>
          </p:nvPr>
        </p:nvPicPr>
        <p:blipFill>
          <a:blip r:embed="rId3" cstate="print"/>
          <a:stretch>
            <a:fillRect/>
          </a:stretch>
        </p:blipFill>
        <p:spPr>
          <a:xfrm>
            <a:off x="-828600" y="6309320"/>
            <a:ext cx="304800" cy="304800"/>
          </a:xfrm>
          <a:prstGeom prst="rect">
            <a:avLst/>
          </a:prstGeom>
        </p:spPr>
      </p:pic>
      <p:pic>
        <p:nvPicPr>
          <p:cNvPr id="6" name="Рисунок 5" descr="Face_asymmetry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700808"/>
            <a:ext cx="295232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899592" y="404664"/>
            <a:ext cx="3816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тест Адамса: в положении стоя на выпрямленных ногах и наклоне вперед оценивают паравертебральную ассиметрию</a:t>
            </a:r>
          </a:p>
        </p:txBody>
      </p:sp>
      <p:pic>
        <p:nvPicPr>
          <p:cNvPr id="38913" name="Picture 1" descr="C:\Users\user\Desktop\mb4_008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1700808"/>
            <a:ext cx="3024336" cy="4320480"/>
          </a:xfrm>
          <a:prstGeom prst="rect">
            <a:avLst/>
          </a:prstGeom>
          <a:noFill/>
        </p:spPr>
      </p:pic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5004048" y="718538"/>
            <a:ext cx="360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применением отвеса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260648"/>
            <a:ext cx="7056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Рентгенологическое исследование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23528" y="1055168"/>
            <a:ext cx="83529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Сколиоз - это диагноз, который ставится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только на основании рентгена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vita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204864"/>
            <a:ext cx="6192688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649155"/>
            <a:ext cx="849694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Лечение и реабилитация детей, страдающих сколиотической болезнью, носят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комплексный характер.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Комплексная программа консервативного лечения сколиоза включает:</a:t>
            </a: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корригирующую гимнастику, </a:t>
            </a: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лечебный массаж, </a:t>
            </a: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лечебно-оздоровительное плавание, </a:t>
            </a: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методы ортопедической коррекции (корсетирование, гипсовые кроватки и др.),</a:t>
            </a: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электростимуляцию, </a:t>
            </a: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щадящий двигательный режим, </a:t>
            </a: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обеспечивающий ограничение нагрузок на позвоночник, </a:t>
            </a: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мануальную терапию (по показаниям).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799288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При сколиозах I-III степеней проводят консервативное лечение; при сколиозе IV степени – оперативное.</a:t>
            </a:r>
          </a:p>
          <a:p>
            <a:pPr lvl="0" indent="342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Если консервативное лечение не дает эффекта и сколиоз бурно прогрессирует, то прибегают к хирургическим методам лечения с использованием металлических фиксаторов.</a:t>
            </a:r>
            <a:endParaRPr lang="ru-RU" sz="2200" dirty="0"/>
          </a:p>
        </p:txBody>
      </p:sp>
      <p:pic>
        <p:nvPicPr>
          <p:cNvPr id="73730" name="Picture 2" descr="C:\Users\user\Desktop\images (1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6912"/>
            <a:ext cx="3333750" cy="2376264"/>
          </a:xfrm>
          <a:prstGeom prst="rect">
            <a:avLst/>
          </a:prstGeom>
          <a:noFill/>
        </p:spPr>
      </p:pic>
      <p:pic>
        <p:nvPicPr>
          <p:cNvPr id="73731" name="Picture 3" descr="C:\Users\user\Desktop\harrington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7375" y="2636912"/>
            <a:ext cx="6016625" cy="40116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20689"/>
            <a:ext cx="83529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ЛФК является основным методом консервативного лечения</a:t>
            </a:r>
          </a:p>
        </p:txBody>
      </p:sp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899592" y="1482401"/>
            <a:ext cx="777686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задачи ЛФК: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мобилизация дуги искривленного отдела позвоночника;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коррекция деформации и стабилизация позвоночника в положении достигнутой коррекции.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Занятия ЛФК направлены в первую очередь на формирование рационального мышечного корсета, препятствующего прогрессированию сколиотической болезни.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ЛФК показана на всех этапах развития сколиоза; наиболее эффективно ее использование в начальных стадиях болезни.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lum bright="-12000" contrast="24000"/>
          </a:blip>
          <a:srcRect l="9695" t="32016" r="18896" b="21095"/>
          <a:stretch>
            <a:fillRect/>
          </a:stretch>
        </p:blipFill>
        <p:spPr bwMode="auto">
          <a:xfrm>
            <a:off x="971600" y="332656"/>
            <a:ext cx="410445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bright="-12000" contrast="18000"/>
          </a:blip>
          <a:srcRect l="9827" t="26764" r="18869" b="21332"/>
          <a:stretch>
            <a:fillRect/>
          </a:stretch>
        </p:blipFill>
        <p:spPr bwMode="auto">
          <a:xfrm>
            <a:off x="971600" y="2420888"/>
            <a:ext cx="410445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lum bright="-12000" contrast="18000"/>
          </a:blip>
          <a:srcRect l="9695" t="30145" r="18896" b="47411"/>
          <a:stretch>
            <a:fillRect/>
          </a:stretch>
        </p:blipFill>
        <p:spPr bwMode="auto">
          <a:xfrm>
            <a:off x="971600" y="4797152"/>
            <a:ext cx="410445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5292080" y="404664"/>
            <a:ext cx="2016224" cy="86409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Шейные позвонки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7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шт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- С</a:t>
            </a: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 flipH="1">
            <a:off x="3563888" y="548680"/>
            <a:ext cx="1600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 flipH="1">
            <a:off x="3563888" y="1268760"/>
            <a:ext cx="1600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5292080" y="1412776"/>
            <a:ext cx="2016224" cy="22322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Грудные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позвонки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12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шт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-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 flipH="1">
            <a:off x="3131840" y="1412776"/>
            <a:ext cx="2057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 flipH="1">
            <a:off x="2987824" y="3645024"/>
            <a:ext cx="223224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 flipH="1">
            <a:off x="2987824" y="3861048"/>
            <a:ext cx="21717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5292080" y="3861049"/>
            <a:ext cx="2016224" cy="86409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Поясничные позвонки 5шт -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 flipH="1">
            <a:off x="2987824" y="4869160"/>
            <a:ext cx="223224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5292080" y="4869160"/>
            <a:ext cx="2016224" cy="108011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Крестец и Копчик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9шт -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 flipH="1">
            <a:off x="2915816" y="5877272"/>
            <a:ext cx="2304256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323528" y="96308"/>
            <a:ext cx="856895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Занятия ЛФК проводятся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групповым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индивидуальным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(преимущественно при тяжелых формах)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методами,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 также в форме индивидуальных заданий, выполняемых детьми самостоятельно.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8352928" cy="52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ding.wav">
            <a:hlinkClick r:id="" action="ppaction://media"/>
          </p:cNvPr>
          <p:cNvPicPr>
            <a:picLocks noRot="1" noChangeAspect="1"/>
          </p:cNvPicPr>
          <p:nvPr>
            <a:wavAudioFile r:embed="rId1" name="ding.wav"/>
          </p:nvPr>
        </p:nvPicPr>
        <p:blipFill>
          <a:blip r:embed="rId4" cstate="print"/>
          <a:stretch>
            <a:fillRect/>
          </a:stretch>
        </p:blipFill>
        <p:spPr>
          <a:xfrm>
            <a:off x="-1116632" y="6021288"/>
            <a:ext cx="224408" cy="224408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9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427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7868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Методика занятий ЛФК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79512" y="1097203"/>
            <a:ext cx="8821644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Методика занятий определяется течением сколиоза.         Необходимо проведение не менее двух курсов в год, включающих 20-25 процедур, с постепенным увеличением продолжительности (от 15-20 мин вначале до 40-60 мин к 8-10-й процедуре).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ЛГ сочетают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 массажем.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Корригирующая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гимнастика: 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симметричные и ассиметричные упражнения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Задача: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- растянутые и ослабленные мышцы, расположенные на стороне выпуклости, необходимо укреплять, тонизировать, способствуя их укорочению; 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- укороченные мышцы и связки в области вогнутости необходимо расслаблять и растягивать.     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start.wav">
            <a:hlinkClick r:id="" action="ppaction://media"/>
          </p:cNvPr>
          <p:cNvPicPr>
            <a:picLocks noRot="1" noChangeAspect="1"/>
          </p:cNvPicPr>
          <p:nvPr>
            <a:wavAudioFile r:embed="rId1" name="start.wav"/>
          </p:nvPr>
        </p:nvPicPr>
        <p:blipFill>
          <a:blip r:embed="rId3" cstate="print"/>
          <a:stretch>
            <a:fillRect/>
          </a:stretch>
        </p:blipFill>
        <p:spPr>
          <a:xfrm>
            <a:off x="-1188640" y="4941168"/>
            <a:ext cx="304800" cy="304800"/>
          </a:xfrm>
          <a:prstGeom prst="rect">
            <a:avLst/>
          </a:prstGeom>
        </p:spPr>
      </p:pic>
      <p:pic>
        <p:nvPicPr>
          <p:cNvPr id="8" name="start.wav">
            <a:hlinkClick r:id="" action="ppaction://media"/>
          </p:cNvPr>
          <p:cNvPicPr>
            <a:picLocks noRot="1" noChangeAspect="1"/>
          </p:cNvPicPr>
          <p:nvPr>
            <a:wavAudioFile r:embed="rId1" name="start.wav"/>
          </p:nvPr>
        </p:nvPicPr>
        <p:blipFill>
          <a:blip r:embed="rId3" cstate="print"/>
          <a:stretch>
            <a:fillRect/>
          </a:stretch>
        </p:blipFill>
        <p:spPr>
          <a:xfrm>
            <a:off x="-1188640" y="5445224"/>
            <a:ext cx="304800" cy="304800"/>
          </a:xfrm>
          <a:prstGeom prst="rect">
            <a:avLst/>
          </a:prstGeom>
        </p:spPr>
      </p:pic>
      <p:pic>
        <p:nvPicPr>
          <p:cNvPr id="10" name="start.wav">
            <a:hlinkClick r:id="" action="ppaction://media"/>
          </p:cNvPr>
          <p:cNvPicPr>
            <a:picLocks noRot="1" noChangeAspect="1"/>
          </p:cNvPicPr>
          <p:nvPr>
            <a:wavAudioFile r:embed="rId1" name="start.wav"/>
          </p:nvPr>
        </p:nvPicPr>
        <p:blipFill>
          <a:blip r:embed="rId4" cstate="print"/>
          <a:stretch>
            <a:fillRect/>
          </a:stretch>
        </p:blipFill>
        <p:spPr>
          <a:xfrm>
            <a:off x="-1188640" y="6021288"/>
            <a:ext cx="304800" cy="3048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 rot="10800000" flipV="1">
            <a:off x="179512" y="5764614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Асимметричные корригирующие упражнения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носят локальный характер и направлены непосредственно на коррекцию вершины искривления позвоночника. Применяются избирательно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53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06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2048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323528" y="95089"/>
            <a:ext cx="8568952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деторсионные упражнения 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(являются ассиметричными)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Задача: способствовать вращению позвонков вокруг вертикальной оси в сторону, противоположную торсии (ротации).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Коррекция торсии (ротации) достигается разворотом и поворотом туловища, таза, верхних и нижних конечностей.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Основное правило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- при правостороннем сколиозе любой локализации позвонки скручиваются по часовой стрелке;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- при левостороннем – против часовой стрелки.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pic>
        <p:nvPicPr>
          <p:cNvPr id="3" name="Windows XP - пуск.wav">
            <a:hlinkClick r:id="" action="ppaction://media"/>
          </p:cNvPr>
          <p:cNvPicPr>
            <a:picLocks noRot="1" noChangeAspect="1"/>
          </p:cNvPicPr>
          <p:nvPr>
            <a:wavAudioFile r:embed="rId1" name="Windows XP - пуск.wav"/>
          </p:nvPr>
        </p:nvPicPr>
        <p:blipFill>
          <a:blip r:embed="rId3" cstate="print"/>
          <a:stretch>
            <a:fillRect/>
          </a:stretch>
        </p:blipFill>
        <p:spPr>
          <a:xfrm>
            <a:off x="-900608" y="5949280"/>
            <a:ext cx="304800" cy="304800"/>
          </a:xfrm>
          <a:prstGeom prst="rect">
            <a:avLst/>
          </a:prstGeom>
        </p:spPr>
      </p:pic>
      <p:pic>
        <p:nvPicPr>
          <p:cNvPr id="1027" name="Picture 3" descr="C:\Users\user\Desktop\29032380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501008"/>
            <a:ext cx="4176464" cy="3356992"/>
          </a:xfrm>
          <a:prstGeom prst="rect">
            <a:avLst/>
          </a:prstGeom>
          <a:noFill/>
        </p:spPr>
      </p:pic>
      <p:pic>
        <p:nvPicPr>
          <p:cNvPr id="1028" name="Picture 4" descr="C:\Users\user\Desktop\210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473624"/>
            <a:ext cx="4536504" cy="3384376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49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915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39552" y="2913042"/>
            <a:ext cx="82089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</p:txBody>
      </p:sp>
      <p:pic>
        <p:nvPicPr>
          <p:cNvPr id="3" name="Windows XP - пуск.wav">
            <a:hlinkClick r:id="" action="ppaction://media"/>
          </p:cNvPr>
          <p:cNvPicPr>
            <a:picLocks noRot="1" noChangeAspect="1"/>
          </p:cNvPicPr>
          <p:nvPr>
            <a:wavAudioFile r:embed="rId1" name="Windows XP - пуск.wav"/>
          </p:nvPr>
        </p:nvPicPr>
        <p:blipFill>
          <a:blip r:embed="rId3" cstate="print"/>
          <a:stretch>
            <a:fillRect/>
          </a:stretch>
        </p:blipFill>
        <p:spPr>
          <a:xfrm>
            <a:off x="-1260648" y="5733256"/>
            <a:ext cx="296416" cy="296416"/>
          </a:xfrm>
          <a:prstGeom prst="rect">
            <a:avLst/>
          </a:prstGeom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67544" y="313334"/>
            <a:ext cx="8208912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Занятие ЛГ состоит из трех частей: подготовительной, основной и заключительной.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подготовительной части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применяемые упражнения направлены на улучшение работы дыхательной и сердечно-сосудистой систем, на воспитание правильной осанки, концентрацию внимания. 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этой части занятия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построение группы;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Различные виды ходьбы с движениями рук (обычная; с подниманием прямых или согнутых ног; в приседе; на пятках; на носках; на наружных краях стоп (ходьбу на внутренних краях стопы исключить, так как она провоцирует развитие плоскостопия); перекаты с пятки на носок и т.п.) и бега в различном темпе и различных направлениях («змейкой», спиной вперед и т.п.).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дыхательные упражнения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упражнения в и.п. стоя перед зеркалом для формирования и закрепления навыка правильной осанки.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457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23528" y="526455"/>
            <a:ext cx="864096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основной части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используются ОРУ, деторсионные упражнения, а также симметричные и асимметричные упражнения в и.п. лежа и упоре стоя на коленях, направленные на исправление дуги искривления позвоночного столба и патологически измененных мышечных групп.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Windows XP - пуск.wav">
            <a:hlinkClick r:id="" action="ppaction://media"/>
          </p:cNvPr>
          <p:cNvPicPr>
            <a:picLocks noRot="1" noChangeAspect="1"/>
          </p:cNvPicPr>
          <p:nvPr>
            <a:wavAudioFile r:embed="rId1" name="Windows XP - пуск.wav"/>
          </p:nvPr>
        </p:nvPicPr>
        <p:blipFill>
          <a:blip r:embed="rId3" cstate="print"/>
          <a:stretch>
            <a:fillRect/>
          </a:stretch>
        </p:blipFill>
        <p:spPr>
          <a:xfrm>
            <a:off x="-972616" y="5661248"/>
            <a:ext cx="304800" cy="304800"/>
          </a:xfrm>
          <a:prstGeom prst="rect">
            <a:avLst/>
          </a:prstGeom>
        </p:spPr>
      </p:pic>
      <p:pic>
        <p:nvPicPr>
          <p:cNvPr id="3075" name="Picture 3" descr="C:\Users\user\Desktop\Картинки к ЛФК\6921_html_m6ec7abd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000" y="1988840"/>
            <a:ext cx="3847976" cy="2448272"/>
          </a:xfrm>
          <a:prstGeom prst="rect">
            <a:avLst/>
          </a:prstGeom>
          <a:noFill/>
        </p:spPr>
      </p:pic>
      <p:pic>
        <p:nvPicPr>
          <p:cNvPr id="3077" name="Picture 5" descr="C:\Users\user\Desktop\img_lef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4509120"/>
            <a:ext cx="5476875" cy="2348880"/>
          </a:xfrm>
          <a:prstGeom prst="rect">
            <a:avLst/>
          </a:prstGeom>
          <a:noFill/>
        </p:spPr>
      </p:pic>
      <p:pic>
        <p:nvPicPr>
          <p:cNvPr id="3078" name="Picture 6" descr="C:\Users\user\Desktop\Narusheniya_osanki-_uprazhneniya_dlya_ispravleniya_sutulosti_29-500x34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1988840"/>
            <a:ext cx="4402460" cy="2448272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252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251520" y="471642"/>
            <a:ext cx="4248472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 второй половине основной части занятия выполняются упражнения на снарядах, направленные на специальную коррекцию, деторсию и равновесие:</a:t>
            </a:r>
          </a:p>
          <a:p>
            <a:pPr>
              <a:buFontTx/>
              <a:buChar char="-"/>
            </a:pPr>
            <a:r>
              <a:rPr lang="ru-RU" sz="2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гимнастической стенке</a:t>
            </a:r>
          </a:p>
          <a:p>
            <a:r>
              <a:rPr lang="ru-RU" sz="2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(-проверка осанки,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- симметричное и асимметричное поднимание и спуск по гимнастической стенке,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смешанный симметричный вис,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упражнения с сопротивлением с использованием резинового бинта,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упражнения на равновесие);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Windows XP - пуск.wav">
            <a:hlinkClick r:id="" action="ppaction://media"/>
          </p:cNvPr>
          <p:cNvPicPr>
            <a:picLocks noRot="1" noChangeAspect="1"/>
          </p:cNvPicPr>
          <p:nvPr>
            <a:wavAudioFile r:embed="rId1" name="Windows XP - пуск.wav"/>
          </p:nvPr>
        </p:nvPicPr>
        <p:blipFill>
          <a:blip r:embed="rId3" cstate="print"/>
          <a:stretch>
            <a:fillRect/>
          </a:stretch>
        </p:blipFill>
        <p:spPr>
          <a:xfrm>
            <a:off x="-1116632" y="5661248"/>
            <a:ext cx="304800" cy="304800"/>
          </a:xfrm>
          <a:prstGeom prst="rect">
            <a:avLst/>
          </a:prstGeom>
        </p:spPr>
      </p:pic>
      <p:pic>
        <p:nvPicPr>
          <p:cNvPr id="5122" name="Picture 2" descr="C:\Users\user\Desktop\230808699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620688"/>
            <a:ext cx="4248150" cy="5256584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48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812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Windows XP - пуск.wav">
            <a:hlinkClick r:id="" action="ppaction://media"/>
          </p:cNvPr>
          <p:cNvPicPr>
            <a:picLocks noRot="1" noChangeAspect="1"/>
          </p:cNvPicPr>
          <p:nvPr>
            <a:wavAudioFile r:embed="rId1" name="Windows XP - пуск.wav"/>
          </p:nvPr>
        </p:nvPicPr>
        <p:blipFill>
          <a:blip r:embed="rId3" cstate="print"/>
          <a:stretch>
            <a:fillRect/>
          </a:stretch>
        </p:blipFill>
        <p:spPr>
          <a:xfrm>
            <a:off x="-756592" y="6021288"/>
            <a:ext cx="304800" cy="3048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1520" y="260648"/>
            <a:ext cx="849694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ru-RU" sz="2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гимнастической скамейке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(ходьба простая, с мешочком на голове, полуласточка, подтягивание из и.п. лежа на животе);</a:t>
            </a:r>
          </a:p>
          <a:p>
            <a:pPr algn="just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2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наклонной плоскости 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(сгибание и разгибание ног; подтягивание туловища, пассивная коррекция, деторсионные упражнения). 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В конце основной части занятия используются подвижные и некоторые спортивные игры.</a:t>
            </a:r>
            <a:endParaRPr lang="ru-RU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user\Desktop\553728-zadachi-lfk-i-massazha-pri-zabolevanii-orgonov-dyhani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4293096"/>
            <a:ext cx="4392488" cy="2314575"/>
          </a:xfrm>
          <a:prstGeom prst="rect">
            <a:avLst/>
          </a:prstGeom>
          <a:noFill/>
        </p:spPr>
      </p:pic>
      <p:pic>
        <p:nvPicPr>
          <p:cNvPr id="4100" name="Picture 4" descr="C:\Users\user\Desktop\i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1052736"/>
            <a:ext cx="2808312" cy="1512168"/>
          </a:xfrm>
          <a:prstGeom prst="rect">
            <a:avLst/>
          </a:prstGeom>
          <a:noFill/>
        </p:spPr>
      </p:pic>
      <p:pic>
        <p:nvPicPr>
          <p:cNvPr id="4101" name="Picture 5" descr="C:\Users\user\Desktop\Картинки к ЛФК\photos0-800x600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072508"/>
            <a:ext cx="4248472" cy="2785492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14282" y="291316"/>
            <a:ext cx="8715436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заключительной части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занятия решается задача снижения нагрузки на все органы и системы организма. Применяются упражнения в расслаблении мышц, медленная ходьба с сохранением правильной осанки; индивидуально используется лечение положением.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Windows XP - пуск.wav">
            <a:hlinkClick r:id="" action="ppaction://media"/>
          </p:cNvPr>
          <p:cNvPicPr>
            <a:picLocks noRot="1" noChangeAspect="1"/>
          </p:cNvPicPr>
          <p:nvPr>
            <a:wavAudioFile r:embed="rId1" name="Windows XP - пуск.wav"/>
          </p:nvPr>
        </p:nvPicPr>
        <p:blipFill>
          <a:blip r:embed="rId3" cstate="print"/>
          <a:stretch>
            <a:fillRect/>
          </a:stretch>
        </p:blipFill>
        <p:spPr>
          <a:xfrm>
            <a:off x="-612576" y="6309320"/>
            <a:ext cx="304800" cy="304800"/>
          </a:xfrm>
          <a:prstGeom prst="rect">
            <a:avLst/>
          </a:prstGeom>
        </p:spPr>
      </p:pic>
      <p:pic>
        <p:nvPicPr>
          <p:cNvPr id="6147" name="Picture 3" descr="C:\Users\user\Desktop\Сколиоз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348880"/>
            <a:ext cx="3384376" cy="2952328"/>
          </a:xfrm>
          <a:prstGeom prst="rect">
            <a:avLst/>
          </a:prstGeom>
          <a:noFill/>
        </p:spPr>
      </p:pic>
      <p:pic>
        <p:nvPicPr>
          <p:cNvPr id="6148" name="Picture 4" descr="C:\Users\user\Desktop\6025a9eafe0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1916832"/>
            <a:ext cx="4686300" cy="3456384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79512" y="5433700"/>
            <a:ext cx="87129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сколиотической болезни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противопоказаны упражнения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увеличивающие гибкость и ротацию позвоночника (повороты, наклоны, скручивания); упражнения, приводящие к перерастягиванию позвоночника (чистые висы) и увеличивающие компрессию позвонков (прыжки с высоты, работа с грузами в и. п. стоя).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662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ЛФК при плоскостопии</a:t>
            </a:r>
            <a:endParaRPr lang="ru-RU" sz="3200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3898776" cy="507342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Стопа состоит из 26 костей и включает три отдела:</a:t>
            </a:r>
          </a:p>
          <a:p>
            <a:pPr lvl="0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Предплюсна, заплюсна – 7 костей стопы. </a:t>
            </a:r>
          </a:p>
          <a:p>
            <a:pPr lvl="0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Плюсна – 5 трубчатых костей.</a:t>
            </a:r>
          </a:p>
          <a:p>
            <a:pPr lvl="0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Фаланги – 14 коротких трубчатых костей. </a:t>
            </a:r>
          </a:p>
          <a:p>
            <a:pPr lvl="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Фаланги образуют пальцы стопы. Четыре пальца - из 3 фаланг, и лишь большой палец стопы - из 2 фаланг.</a:t>
            </a:r>
          </a:p>
          <a:p>
            <a:pPr lvl="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Выделяют две поверхности:</a:t>
            </a:r>
          </a:p>
          <a:p>
            <a:pPr lvl="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подошвенную и тыльную.</a:t>
            </a:r>
          </a:p>
          <a:p>
            <a:endParaRPr lang="ru-RU" dirty="0"/>
          </a:p>
        </p:txBody>
      </p:sp>
      <p:pic>
        <p:nvPicPr>
          <p:cNvPr id="1027" name="Picture 3" descr="C:\Users\user\Desktop\stopa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212976"/>
            <a:ext cx="4860032" cy="3429000"/>
          </a:xfrm>
          <a:prstGeom prst="rect">
            <a:avLst/>
          </a:prstGeom>
          <a:noFill/>
        </p:spPr>
      </p:pic>
      <p:pic>
        <p:nvPicPr>
          <p:cNvPr id="1029" name="Picture 5" descr="C:\Users\user\Desktop\18.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052736"/>
            <a:ext cx="3744416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Windows XP - пуск.wav">
            <a:hlinkClick r:id="" action="ppaction://media"/>
          </p:cNvPr>
          <p:cNvPicPr>
            <a:picLocks noRot="1" noChangeAspect="1"/>
          </p:cNvPicPr>
          <p:nvPr>
            <a:wavAudioFile r:embed="rId1" name="Windows XP - пуск.wav"/>
          </p:nvPr>
        </p:nvPicPr>
        <p:blipFill>
          <a:blip r:embed="rId3" cstate="print"/>
          <a:stretch>
            <a:fillRect/>
          </a:stretch>
        </p:blipFill>
        <p:spPr>
          <a:xfrm>
            <a:off x="-756592" y="6309320"/>
            <a:ext cx="304800" cy="3048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620689"/>
            <a:ext cx="468052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Плоскостопие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 деформация стопы, заключающаяся в уплощении ее сводов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 сочетании с пронацией пятки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Иногда плоскостопие сочетается с вальгусным положением стопы, которое характеризуется отклонением пятки кнаружи. Такое сочетание называется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плосковальгусной стопой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Картинки к ЛФК\i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548680"/>
            <a:ext cx="3672408" cy="2304256"/>
          </a:xfrm>
          <a:prstGeom prst="rect">
            <a:avLst/>
          </a:prstGeom>
          <a:noFill/>
        </p:spPr>
      </p:pic>
      <p:pic>
        <p:nvPicPr>
          <p:cNvPr id="2051" name="Picture 3" descr="C:\Users\user\Desktop\Картинки к ЛФК\image1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3356992"/>
            <a:ext cx="3600400" cy="252028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636912"/>
            <a:ext cx="4038600" cy="3489251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новорожденного ребенка имеется лишь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крестцово-копчиковый кифоз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3 месяцам жизни у ребенка формируется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шейный лордоз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6 месяцам начинает формироваться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грудной кифоз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9-10 месяцам начинает формироваться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поясничный лордоз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5" name="Picture 2" descr="C:\Users\user\Desktop\Картинки к ЛФК\formirovanie-izgibo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8687" y="2708921"/>
            <a:ext cx="3857625" cy="316835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83568" y="188640"/>
            <a:ext cx="8136904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Позвоночник состоит из 32-34 позвонков. Разница в два позвонка вызвана различием количества позвонков в копчике у разных людей. Благодаря физиологическим изгибам позвоночный столб выполняет рессорную и защитную функции спинного и головного мозга, внутренних органов, увеличивает устойчивость и подвижность позвоночника.</a:t>
            </a:r>
            <a:endParaRPr lang="ru-RU" sz="22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Windows XP - пуск.wav">
            <a:hlinkClick r:id="" action="ppaction://media"/>
          </p:cNvPr>
          <p:cNvPicPr>
            <a:picLocks noRot="1" noChangeAspect="1"/>
          </p:cNvPicPr>
          <p:nvPr>
            <a:wavAudioFile r:embed="rId1" name="Windows XP - пуск.wav"/>
          </p:nvPr>
        </p:nvPicPr>
        <p:blipFill>
          <a:blip r:embed="rId3" cstate="print"/>
          <a:stretch>
            <a:fillRect/>
          </a:stretch>
        </p:blipFill>
        <p:spPr>
          <a:xfrm>
            <a:off x="-1116632" y="6093296"/>
            <a:ext cx="304800" cy="304800"/>
          </a:xfrm>
          <a:prstGeom prst="rect">
            <a:avLst/>
          </a:prstGeom>
        </p:spPr>
      </p:pic>
      <p:pic>
        <p:nvPicPr>
          <p:cNvPr id="4" name="Picture 4" descr="C:\Users\user\Desktop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140968"/>
            <a:ext cx="4176464" cy="3168352"/>
          </a:xfrm>
          <a:prstGeom prst="rect">
            <a:avLst/>
          </a:prstGeom>
          <a:noFill/>
        </p:spPr>
      </p:pic>
      <p:pic>
        <p:nvPicPr>
          <p:cNvPr id="3074" name="Picture 2" descr="C:\Users\user\Desktop\i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476672"/>
            <a:ext cx="3168352" cy="1932806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23528" y="146549"/>
            <a:ext cx="4248472" cy="255454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детей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плоско-вальгусная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деформация стопы проявляется снижением высоты сводов стопы и искривлением её оси: пальцы и пятка смотрят кнаружи, средний отдел «завален» внутрь. Таким образом, стопа занимает Х-образное положение.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51520" y="3078832"/>
            <a:ext cx="4248472" cy="3477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взрослых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вальгусная постановка стоп -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деформация</a:t>
            </a:r>
            <a:r>
              <a:rPr kumimoji="0" lang="ru-RU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стопы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которой происходит искривление плюснефалангового сустава первого пальца, и последующая деформация остальных пальцев ног.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B6A6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Вальгус часто характеризуется образовавшейся «шишкой» у основания большого пальца и сопровождается болью в этой области.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35292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В зависимости от этиологии различают 5 видов плоской стопы: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врожденную;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рахитическую;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паралитическую;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травматическую;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статическую.</a:t>
            </a:r>
          </a:p>
          <a:p>
            <a:pPr algn="just">
              <a:buFont typeface="Arial" pitchFamily="34" charset="0"/>
              <a:buChar char="•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Статическое плоскостопие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встречается у спортсменов, занимающимся такими видами спорта, как тяжелая атлетика, художественная и спортивная гимнастика, акробатика, фигурное катание, – вследствие большой вертикальной нагрузки на стопу и раннего начала занятий этими видами спорта.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Windows XP - пуск.wav">
            <a:hlinkClick r:id="" action="ppaction://media"/>
          </p:cNvPr>
          <p:cNvPicPr>
            <a:picLocks noRot="1" noChangeAspect="1"/>
          </p:cNvPicPr>
          <p:nvPr>
            <a:wavAudioFile r:embed="rId1" name="Windows XP - пуск.wav"/>
          </p:nvPr>
        </p:nvPicPr>
        <p:blipFill>
          <a:blip r:embed="rId3" cstate="print"/>
          <a:stretch>
            <a:fillRect/>
          </a:stretch>
        </p:blipFill>
        <p:spPr>
          <a:xfrm>
            <a:off x="-900608" y="5661248"/>
            <a:ext cx="304800" cy="304800"/>
          </a:xfrm>
          <a:prstGeom prst="rect">
            <a:avLst/>
          </a:prstGeom>
        </p:spPr>
      </p:pic>
      <p:pic>
        <p:nvPicPr>
          <p:cNvPr id="22529" name="Picture 1" descr="C:\Users\user\Desktop\v2.i32917.w560.h420.xAD83E2FC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124744"/>
            <a:ext cx="4251176" cy="2864346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23528" y="332993"/>
            <a:ext cx="85689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Диагностика плоскостопия</a:t>
            </a:r>
            <a:endParaRPr lang="ru-RU" sz="2400" dirty="0" smtClean="0"/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Windows XP - пуск.wav">
            <a:hlinkClick r:id="" action="ppaction://media"/>
          </p:cNvPr>
          <p:cNvPicPr>
            <a:picLocks noRot="1" noChangeAspect="1"/>
          </p:cNvPicPr>
          <p:nvPr>
            <a:wavAudioFile r:embed="rId1" name="Windows XP - пуск.wav"/>
          </p:nvPr>
        </p:nvPicPr>
        <p:blipFill>
          <a:blip r:embed="rId3" cstate="print"/>
          <a:stretch>
            <a:fillRect/>
          </a:stretch>
        </p:blipFill>
        <p:spPr>
          <a:xfrm>
            <a:off x="-756592" y="5877272"/>
            <a:ext cx="304800" cy="304800"/>
          </a:xfrm>
          <a:prstGeom prst="rect">
            <a:avLst/>
          </a:prstGeom>
        </p:spPr>
      </p:pic>
      <p:pic>
        <p:nvPicPr>
          <p:cNvPr id="21505" name="Picture 1" descr="C:\Users\user\Desktop\stepeni-prodolnogo-ploskostopi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501008"/>
            <a:ext cx="4896544" cy="3356992"/>
          </a:xfrm>
          <a:prstGeom prst="rect">
            <a:avLst/>
          </a:prstGeom>
          <a:noFill/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 rot="10800000" flipV="1">
            <a:off x="5364088" y="869359"/>
            <a:ext cx="3384376" cy="4744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Продольное плоскостопие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Определяют: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продольный угол 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высоту свода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норме угол свода равен 125-130 градусам, высота свода - 39 мм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степень –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высота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свода составляет 25-35 мм.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степень: высота свода от 17 до 25 мм.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степень - высота свода меньше 17 мм.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3" descr="C:\Users\user\Desktop\kak-opredelit-stepen-ploskostopij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124744"/>
            <a:ext cx="4896544" cy="2260600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4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Windows XP - пуск.wav">
            <a:hlinkClick r:id="" action="ppaction://media"/>
          </p:cNvPr>
          <p:cNvPicPr>
            <a:picLocks noRot="1" noChangeAspect="1"/>
          </p:cNvPicPr>
          <p:nvPr>
            <a:wavAudioFile r:embed="rId1" name="Windows XP - пуск.wav"/>
          </p:nvPr>
        </p:nvPicPr>
        <p:blipFill>
          <a:blip r:embed="rId3" cstate="print"/>
          <a:stretch>
            <a:fillRect/>
          </a:stretch>
        </p:blipFill>
        <p:spPr>
          <a:xfrm>
            <a:off x="-972616" y="5805264"/>
            <a:ext cx="304800" cy="304800"/>
          </a:xfrm>
          <a:prstGeom prst="rect">
            <a:avLst/>
          </a:prstGeom>
        </p:spPr>
      </p:pic>
      <p:pic>
        <p:nvPicPr>
          <p:cNvPr id="20482" name="Picture 2" descr="C:\Users\user\Desktop\ploskostopi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080000" cy="3975100"/>
          </a:xfrm>
          <a:prstGeom prst="rect">
            <a:avLst/>
          </a:prstGeom>
          <a:noFill/>
        </p:spPr>
      </p:pic>
      <p:pic>
        <p:nvPicPr>
          <p:cNvPr id="20483" name="Picture 3" descr="C:\Users\user\Desktop\stepeni-poperechnogo-ploskostopiy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83000"/>
            <a:ext cx="8890000" cy="3175000"/>
          </a:xfrm>
          <a:prstGeom prst="rect">
            <a:avLst/>
          </a:prstGeom>
          <a:noFill/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5292080" y="582417"/>
            <a:ext cx="367240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степень - угол деформации 1 пальца составляет менее 20 градусов.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степень – угол деформации находится 20 - 35 градусов.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степень – угол деформации больше 35 градусов.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Методика ЛФК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4474840" cy="521744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Основные задачи ЛФК: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исправление деформации стоп;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укрепление мышц стопы и голени.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подготовительном периоде (в начале лечебного курса) специальные упражнения для мышц голени и стопы рекомендуется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выполнять в и.п. лежа и сидя.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Исключается нерациональное и. п. стоя – особенно с развернутыми стопами, когда сила тяжести приходится на внутренний свод стопы.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Специальные упражнения следует чередовать с ОРУ для всех мышечных групп и с упражнениями на расслабление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Картинки к ЛФК\i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268760"/>
            <a:ext cx="2880320" cy="2016224"/>
          </a:xfrm>
          <a:prstGeom prst="rect">
            <a:avLst/>
          </a:prstGeom>
          <a:noFill/>
        </p:spPr>
      </p:pic>
      <p:pic>
        <p:nvPicPr>
          <p:cNvPr id="1027" name="Picture 3" descr="C:\Users\user\Desktop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717032"/>
            <a:ext cx="4032448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4355976" y="154848"/>
            <a:ext cx="4464496" cy="652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основном периоде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лечебного курса основная задача - достижение коррекции положения стопы и закрепление этого положения.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Используют: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упражнения для большеберцовых мышц и сгибателей пальцев с постепенно увеличивающейся нагрузкой, </a:t>
            </a:r>
          </a:p>
          <a:p>
            <a:pPr algn="just"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 предметами - захват пальцами камешков, шариков, карандашей, перекладывание их, катание подошвами ног палки и т.д.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Для усиления их корригирующего эффекта применяют специальные приспособления (ребристые доски, скошенные и неровные  поверхности и т.п.).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Windows XP - пуск.wav">
            <a:hlinkClick r:id="" action="ppaction://media"/>
          </p:cNvPr>
          <p:cNvPicPr>
            <a:picLocks noRot="1" noChangeAspect="1"/>
          </p:cNvPicPr>
          <p:nvPr>
            <a:wavAudioFile r:embed="rId1" name="Windows XP - пуск.wav"/>
          </p:nvPr>
        </p:nvPicPr>
        <p:blipFill>
          <a:blip r:embed="rId3" cstate="print"/>
          <a:stretch>
            <a:fillRect/>
          </a:stretch>
        </p:blipFill>
        <p:spPr>
          <a:xfrm>
            <a:off x="-1260648" y="5805264"/>
            <a:ext cx="304800" cy="304800"/>
          </a:xfrm>
          <a:prstGeom prst="rect">
            <a:avLst/>
          </a:prstGeom>
        </p:spPr>
      </p:pic>
      <p:pic>
        <p:nvPicPr>
          <p:cNvPr id="2050" name="Picture 2" descr="C:\Users\user\Desktop\Картинки к ЛФК\XHdb8hQC0R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88640"/>
            <a:ext cx="3810000" cy="3140968"/>
          </a:xfrm>
          <a:prstGeom prst="rect">
            <a:avLst/>
          </a:prstGeom>
          <a:noFill/>
        </p:spPr>
      </p:pic>
      <p:pic>
        <p:nvPicPr>
          <p:cNvPr id="6" name="Picture 3" descr="C:\Users\user\Desktop\Картинки к ЛФК\216854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573016"/>
            <a:ext cx="3816424" cy="2880320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993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88640"/>
            <a:ext cx="835292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 специальные упражнения следует проводить в сочетании с упражнениями, направленными па воспитание правильной осанки.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Windows XP - пуск.wav">
            <a:hlinkClick r:id="" action="ppaction://media"/>
          </p:cNvPr>
          <p:cNvPicPr>
            <a:picLocks noRot="1" noChangeAspect="1"/>
          </p:cNvPicPr>
          <p:nvPr>
            <a:wavAudioFile r:embed="rId1" name="Windows XP - пуск.wav"/>
          </p:nvPr>
        </p:nvPicPr>
        <p:blipFill>
          <a:blip r:embed="rId3" cstate="print"/>
          <a:stretch>
            <a:fillRect/>
          </a:stretch>
        </p:blipFill>
        <p:spPr>
          <a:xfrm>
            <a:off x="-1116632" y="6237312"/>
            <a:ext cx="304800" cy="304800"/>
          </a:xfrm>
          <a:prstGeom prst="rect">
            <a:avLst/>
          </a:prstGeom>
        </p:spPr>
      </p:pic>
      <p:pic>
        <p:nvPicPr>
          <p:cNvPr id="3074" name="Picture 2" descr="C:\Users\user\Desktop\acb2b7f384015d0cf835ee7512d0d414.j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484784"/>
            <a:ext cx="4464496" cy="3524250"/>
          </a:xfrm>
          <a:prstGeom prst="rect">
            <a:avLst/>
          </a:prstGeom>
          <a:noFill/>
        </p:spPr>
      </p:pic>
      <p:pic>
        <p:nvPicPr>
          <p:cNvPr id="7" name="Picture 3" descr="C:\Users\user\Desktop\bosikom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1484784"/>
            <a:ext cx="3909814" cy="2448272"/>
          </a:xfrm>
          <a:prstGeom prst="rect">
            <a:avLst/>
          </a:prstGeom>
          <a:noFill/>
        </p:spPr>
      </p:pic>
      <p:pic>
        <p:nvPicPr>
          <p:cNvPr id="3076" name="Picture 4" descr="C:\Users\user\Desktop\Картинки к ЛФК\i (3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4077072"/>
            <a:ext cx="3888432" cy="2592288"/>
          </a:xfrm>
          <a:prstGeom prst="rect">
            <a:avLst/>
          </a:prstGeom>
          <a:noFill/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79512" y="5162344"/>
            <a:ext cx="388843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Следует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ограничить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упражнения с отягощениями в и.п. стоя, а также прыжковые упражнения и соскоки.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2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notify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-612576" y="6705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3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368659"/>
            <a:ext cx="849694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Правильная осанка характеризуется</a:t>
            </a: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ding.wav">
            <a:hlinkClick r:id="" action="ppaction://media"/>
          </p:cNvPr>
          <p:cNvPicPr>
            <a:picLocks noRot="1" noChangeAspect="1"/>
          </p:cNvPicPr>
          <p:nvPr>
            <a:wavAudioFile r:embed="rId1" name="ding.wav"/>
          </p:nvPr>
        </p:nvPicPr>
        <p:blipFill>
          <a:blip r:embed="rId3" cstate="print"/>
          <a:stretch>
            <a:fillRect/>
          </a:stretch>
        </p:blipFill>
        <p:spPr>
          <a:xfrm>
            <a:off x="-1116632" y="5877272"/>
            <a:ext cx="304800" cy="3048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1196752"/>
            <a:ext cx="453650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вертикальным расположением головы; 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горизонтальным уровнем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надплечий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симметричным расположением углов лопаток; 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плоским животом, втянутым по отношению к грудной клетке; 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умеренно выраженными физиологическими изгибами позвоночника; 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равными, симметричными и хорошо выраженными треугольниками талии; 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симметричными ягодичными складками; 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одинаковой длиной нижних конечностей и правильной постановкой стоп. </a:t>
            </a:r>
            <a:endParaRPr lang="ru-RU" dirty="0"/>
          </a:p>
        </p:txBody>
      </p:sp>
      <p:pic>
        <p:nvPicPr>
          <p:cNvPr id="1026" name="Picture 2" descr="C:\Users\user\Desktop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772816"/>
            <a:ext cx="3384376" cy="417646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88640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Нарушения осанки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764704"/>
            <a:ext cx="820891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Отклонения от нормальной осанки принято называть нарушениями, или дефектами, осанки. Нарушения осанки не являются заболеванием.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Нарушения осанки в сагитальной плоскости бывают с увеличением или уменьшением физиологических кривизн</a:t>
            </a:r>
            <a:endParaRPr lang="ru-RU" sz="2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23369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996952"/>
            <a:ext cx="4608512" cy="2448272"/>
          </a:xfrm>
          <a:prstGeom prst="rect">
            <a:avLst/>
          </a:prstGeom>
          <a:noFill/>
        </p:spPr>
      </p:pic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323529" y="2765062"/>
            <a:ext cx="3816423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  <a:tab pos="1028700" algn="l"/>
                <a:tab pos="1371600" algn="l"/>
                <a:tab pos="1828800" algn="l"/>
                <a:tab pos="2286000" algn="l"/>
                <a:tab pos="28575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  <a:tab pos="1028700" algn="l"/>
                <a:tab pos="1371600" algn="l"/>
                <a:tab pos="1828800" algn="l"/>
                <a:tab pos="2286000" algn="l"/>
                <a:tab pos="28575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нормальные изгибы позвоночника;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  <a:tab pos="1028700" algn="l"/>
                <a:tab pos="1371600" algn="l"/>
                <a:tab pos="1828800" algn="l"/>
                <a:tab pos="2286000" algn="l"/>
                <a:tab pos="28575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«круглая спина»;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  <a:tab pos="1028700" algn="l"/>
                <a:tab pos="1371600" algn="l"/>
                <a:tab pos="1828800" algn="l"/>
                <a:tab pos="2286000" algn="l"/>
                <a:tab pos="28575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«вогнутая спина»;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  <a:tab pos="1028700" algn="l"/>
                <a:tab pos="1371600" algn="l"/>
                <a:tab pos="1828800" algn="l"/>
                <a:tab pos="2286000" algn="l"/>
                <a:tab pos="28575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г) «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кругловогнутая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спина»;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  <a:tab pos="1028700" algn="l"/>
                <a:tab pos="1371600" algn="l"/>
                <a:tab pos="1828800" algn="l"/>
                <a:tab pos="2286000" algn="l"/>
                <a:tab pos="2857500" algn="l"/>
              </a:tabLst>
            </a:pP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«плосковогнутая спина»;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  <a:tab pos="1028700" algn="l"/>
                <a:tab pos="1371600" algn="l"/>
                <a:tab pos="1828800" algn="l"/>
                <a:tab pos="2286000" algn="l"/>
                <a:tab pos="28575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е) «плоская спина».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4145282" y="5559033"/>
            <a:ext cx="44735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а)          б)        в)        г)	    </a:t>
            </a:r>
            <a:r>
              <a:rPr lang="ru-RU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д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)            е)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 rot="10800000" flipV="1">
            <a:off x="323528" y="0"/>
            <a:ext cx="4608512" cy="6570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фронтальной плоскости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различают два вида нарушений осанки.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Вялая осанка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характеризуется общей слабостью мышечно-связочного аппарата, невозможностью длительно удерживать туловище в правильном положении, частой сменой положения тела в пространстве.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Асимметричная осанка.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асимметричной осанке нарушено: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симметрия между правой и левой половинами туловища;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позвоночный столб представляет собой дугу;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плечо и лопатка с одной стороны опущены: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разные треугольники талии.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отличие от сколиоза, не возникает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торсия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позвонков, и при разгрузке позвоночника все виды асимметрии устраняются.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8" name="Picture 2" descr="C:\Users\user\Desktop\Картинки к ЛФК\os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60648"/>
            <a:ext cx="3835152" cy="3168352"/>
          </a:xfrm>
          <a:prstGeom prst="rect">
            <a:avLst/>
          </a:prstGeom>
          <a:noFill/>
        </p:spPr>
      </p:pic>
      <p:pic>
        <p:nvPicPr>
          <p:cNvPr id="55299" name="Picture 3" descr="C:\Users\user\Desktop\Картинки к ЛФК\uprazhnenija-dlja-osanki-246x3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501008"/>
            <a:ext cx="2808312" cy="3084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76672"/>
            <a:ext cx="82089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Показания и противопоказания к назначению ЛФК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Занятия лечебной гимнастикой показаны всем детям с нарушениями осанки.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Вначале на занятиях ЛФК временно не следует использовать: бег, прыжки, подскоки на жесткой поверхности; выполнение упражнений в исходном положении сидя.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Чистые висы не рекомендуется использовать в дошкольном и младшем школьном возрасте, поскольку кратковременное вытяжение позвоночника влечет за собой еще более сильное сокращение мышц. Кроме того, вытяжение должно всегда сопровождаться длительной разгрузкой позвоночника в и.п. лежа.</a:t>
            </a:r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39552" y="2522908"/>
            <a:ext cx="820891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ЛФК при нарушениях осанки: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обучение навыку правильной осанки и систематическое закрепление этого навыка;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укрепление мышц туловища и конечностей (выравнивание мышечного тонуса передней и задней поверхности туловища, нижних конечностей, укрепление мышц брюшного пресса);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нормализация трофических процессов в мышцах туловища;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осуществление целенаправленной коррекции имеющегося нарушения осанки.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60648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Курс ЛФК длится 1,5-2 месяца; перерыв между курсами – не менее месяца. В течение года – необходимо 2-3 курса ЛФК. </a:t>
            </a:r>
          </a:p>
          <a:p>
            <a:pPr lvl="0" indent="342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Занятия ЛГ проводятся 3-4 раза в неделю. Специальные занятия следует подкреплять самостоятельными занятиями в домашних условиях (в остальные дни).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3063</TotalTime>
  <Words>3065</Words>
  <Application>Microsoft Office PowerPoint</Application>
  <PresentationFormat>On-screen Show (4:3)</PresentationFormat>
  <Paragraphs>296</Paragraphs>
  <Slides>47</Slides>
  <Notes>1</Notes>
  <HiddenSlides>0</HiddenSlides>
  <MMClips>25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Тема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 Особенности методики ЛФК.  </vt:lpstr>
      <vt:lpstr>ОРУ выполняются из различных исходных положений, для всех мышечных групп – с предметами и без них, с использованием тренажеров. 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Степени сколиоза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ЛФК при плоскостопии</vt:lpstr>
      <vt:lpstr>Slide 39</vt:lpstr>
      <vt:lpstr>Slide 40</vt:lpstr>
      <vt:lpstr>Slide 41</vt:lpstr>
      <vt:lpstr>Slide 42</vt:lpstr>
      <vt:lpstr>Slide 43</vt:lpstr>
      <vt:lpstr>Методика ЛФК. </vt:lpstr>
      <vt:lpstr>Slide 45</vt:lpstr>
      <vt:lpstr>Slide 46</vt:lpstr>
      <vt:lpstr>Slide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Windows User</cp:lastModifiedBy>
  <cp:revision>1196</cp:revision>
  <dcterms:modified xsi:type="dcterms:W3CDTF">2017-05-10T16:08:58Z</dcterms:modified>
</cp:coreProperties>
</file>