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72" r:id="rId11"/>
    <p:sldId id="265" r:id="rId12"/>
    <p:sldId id="266" r:id="rId13"/>
    <p:sldId id="270" r:id="rId14"/>
    <p:sldId id="268" r:id="rId15"/>
    <p:sldId id="269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1" d="100"/>
          <a:sy n="81" d="100"/>
        </p:scale>
        <p:origin x="-972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AEB86-BEF4-4B3B-9301-4C31DFC2ADAA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FFCE9-E270-4600-8C2B-C426303AE9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52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4933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081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61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781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990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867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546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19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464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171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483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E0E64-9E79-4D36-BBEA-0F3C0351BF92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7CD1-A9EB-4941-84BC-09483FE7A8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71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усик\Desktop\image_5ab01725bd1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323" y="0"/>
            <a:ext cx="9169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4421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1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Педагогический проект</a:t>
            </a:r>
            <a:r>
              <a:rPr lang="ru-RU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«В некотором царстве, в масленичном государстве»</a:t>
            </a:r>
            <a:endParaRPr lang="ru-RU" b="1" cap="all" dirty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6400800" cy="648072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26 «Радуга»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5229200"/>
            <a:ext cx="1008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1369" y="3476131"/>
            <a:ext cx="3056028" cy="2227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5344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7211" y="476672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Среда «Лакомка»</a:t>
            </a: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Совместно с родителями ребята создавали блинную книгу и делились рецептами самых вкусных и необычных блинов.</a:t>
            </a:r>
          </a:p>
          <a:p>
            <a:pPr algn="ctr"/>
            <a:endParaRPr lang="ru-RU" dirty="0"/>
          </a:p>
        </p:txBody>
      </p:sp>
      <p:pic>
        <p:nvPicPr>
          <p:cNvPr id="6146" name="Picture 2" descr="C:\Users\Ленусик\Desktop\Новая папка\DSC085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28" t="4889" r="20636"/>
          <a:stretch/>
        </p:blipFill>
        <p:spPr bwMode="auto">
          <a:xfrm>
            <a:off x="925438" y="2348880"/>
            <a:ext cx="3152398" cy="3280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енусик\Desktop\Новая папка\DSC085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9" t="7506" r="16538"/>
          <a:stretch/>
        </p:blipFill>
        <p:spPr bwMode="auto">
          <a:xfrm>
            <a:off x="4475697" y="2348880"/>
            <a:ext cx="3886716" cy="3215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32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6421" y="476672"/>
            <a:ext cx="7200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Четверг «Разгуляй»</a:t>
            </a:r>
            <a:endParaRPr lang="ru-RU" sz="1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Праздник набирал обороты и даже</a:t>
            </a:r>
            <a:r>
              <a:rPr lang="ru-RU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никакие </a:t>
            </a: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злые персонажи, такие как Баба Яга, не могли его испортить. Не обошлось в этот день без игр: «Кто </a:t>
            </a:r>
            <a:r>
              <a:rPr lang="ru-RU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альше бросит валенок», «Кто быстрее на метле», «У кого бубен – танцуй» и многих других.</a:t>
            </a:r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29"/>
          <a:stretch/>
        </p:blipFill>
        <p:spPr bwMode="auto">
          <a:xfrm>
            <a:off x="5864439" y="2945607"/>
            <a:ext cx="2428773" cy="25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62" r="17739" b="6907"/>
          <a:stretch/>
        </p:blipFill>
        <p:spPr bwMode="auto">
          <a:xfrm>
            <a:off x="3498813" y="4336165"/>
            <a:ext cx="2171773" cy="174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07"/>
          <a:stretch/>
        </p:blipFill>
        <p:spPr bwMode="auto">
          <a:xfrm>
            <a:off x="3538134" y="2762503"/>
            <a:ext cx="2093132" cy="144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Ленусик\Desktop\Новая папка\IMG-20211206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54" y="2946748"/>
            <a:ext cx="2714487" cy="203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4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88350"/>
            <a:ext cx="763284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Пятница «Тёщины вечёрки»</a:t>
            </a:r>
            <a:endParaRPr lang="ru-RU" sz="2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Культурная программа этого дня приближала детей к встрече весны. Поэтому дети старших групп,  отстояв свою крепость от натиска снежков, поиграв в игру «Ручеек»,  встретили «Весну-</a:t>
            </a:r>
            <a:r>
              <a:rPr lang="ru-RU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расну</a:t>
            </a: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 и выполнили ее задания.</a:t>
            </a:r>
            <a:r>
              <a:rPr lang="ru-RU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Кульминацией праздника стало забрасывание снежками  чучела «Масленицы»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25"/>
          <a:stretch/>
        </p:blipFill>
        <p:spPr bwMode="auto">
          <a:xfrm rot="10800000" flipV="1">
            <a:off x="1780444" y="2482527"/>
            <a:ext cx="2533080" cy="174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7" r="18423" b="9025"/>
          <a:stretch/>
        </p:blipFill>
        <p:spPr bwMode="auto">
          <a:xfrm>
            <a:off x="1780443" y="4271929"/>
            <a:ext cx="254508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481"/>
          <a:stretch/>
        </p:blipFill>
        <p:spPr bwMode="auto">
          <a:xfrm>
            <a:off x="4794340" y="2482527"/>
            <a:ext cx="2549889" cy="165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9" t="12741" b="19264"/>
          <a:stretch/>
        </p:blipFill>
        <p:spPr bwMode="auto">
          <a:xfrm>
            <a:off x="4932040" y="4271929"/>
            <a:ext cx="2153219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10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7211" y="692696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субботу все дети и родители получили приглашение на городской праздник, в рамках этого праздника педагоги детского сада, коллектив «Веселые девчата»  участвовал в конкурсе </a:t>
            </a:r>
          </a:p>
          <a:p>
            <a:pPr algn="ctr"/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«Расписной хоровод» 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Ленусик\Desktop\Новая папка\IMG-20211211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2400231" cy="18001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енусик\Desktop\Новая папка\IMG-20210313-WA0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3"/>
          <a:stretch/>
        </p:blipFill>
        <p:spPr bwMode="auto">
          <a:xfrm>
            <a:off x="1450848" y="2204890"/>
            <a:ext cx="3363429" cy="2606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70"/>
          <a:stretch/>
        </p:blipFill>
        <p:spPr bwMode="auto">
          <a:xfrm>
            <a:off x="5148064" y="3861022"/>
            <a:ext cx="1296144" cy="22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88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54762" y="159930"/>
            <a:ext cx="6531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Kalinga" pitchFamily="34" charset="0"/>
              </a:rPr>
              <a:t>3. Подведение итогов.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свои впечатления о празднике дети выразили в творческих работах, которые создавали с воспитателями и родителями в течении всей недели.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2"/>
          <a:stretch/>
        </p:blipFill>
        <p:spPr bwMode="auto">
          <a:xfrm>
            <a:off x="971599" y="1700807"/>
            <a:ext cx="2520281" cy="1758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Ленусик\Desktop\Новая папка\IMG-20211206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291" y="2204864"/>
            <a:ext cx="1739883" cy="1834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енусик\Desktop\Новая папка\IMG-20211206-WA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960" y="1703930"/>
            <a:ext cx="2377374" cy="1737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71" t="21214" r="21664" b="12830"/>
          <a:stretch/>
        </p:blipFill>
        <p:spPr bwMode="auto">
          <a:xfrm>
            <a:off x="1259632" y="3524541"/>
            <a:ext cx="1584176" cy="2570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Ленусик\Desktop\Новая папка\IMG202112091807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2" t="11021" b="8787"/>
          <a:stretch/>
        </p:blipFill>
        <p:spPr bwMode="auto">
          <a:xfrm>
            <a:off x="5913120" y="3491764"/>
            <a:ext cx="2309593" cy="2581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енусик\Desktop\Новая папка\IMG202112091819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2" t="4238" r="8927" b="4355"/>
          <a:stretch/>
        </p:blipFill>
        <p:spPr bwMode="auto">
          <a:xfrm rot="16200000">
            <a:off x="3625182" y="3944516"/>
            <a:ext cx="1703247" cy="2554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0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39" y="692696"/>
            <a:ext cx="6946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Взаимодействие с социальными партнерами.</a:t>
            </a:r>
          </a:p>
          <a:p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Лучшие работы приняли участие в городской выставке декоративно-прикладного творчества «Веселая Масленица».</a:t>
            </a:r>
          </a:p>
        </p:txBody>
      </p:sp>
      <p:pic>
        <p:nvPicPr>
          <p:cNvPr id="7170" name="Picture 2" descr="C:\Users\Ленусик\Desktop\Новая папка\IMG-20211206-WA0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8" t="6957" r="198" b="6957"/>
          <a:stretch/>
        </p:blipFill>
        <p:spPr bwMode="auto">
          <a:xfrm>
            <a:off x="1437765" y="2060849"/>
            <a:ext cx="2702173" cy="3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нусик\Desktop\Новая папка\IMG-20211206-WA0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12"/>
          <a:stretch/>
        </p:blipFill>
        <p:spPr bwMode="auto">
          <a:xfrm>
            <a:off x="4712456" y="2060849"/>
            <a:ext cx="3097433" cy="33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6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48680"/>
            <a:ext cx="742987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Взаимодействие с социальными партнерами.</a:t>
            </a: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 приобретенных музыкально-фольклорных  умений  дал возможность детям почувствовать себя свободными, раскрепощенными, ребята обрели уверенность в себе и выступили на открытии выставки декоративно-прикладного </a:t>
            </a:r>
            <a:r>
              <a:rPr lang="ru-RU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творчества «Веселая </a:t>
            </a: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Масленица»,</a:t>
            </a: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историко-краеведческом музее нашего города.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5096" y="4335378"/>
            <a:ext cx="3893288" cy="17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5" r="17258"/>
          <a:stretch/>
        </p:blipFill>
        <p:spPr bwMode="auto">
          <a:xfrm>
            <a:off x="1043608" y="2564904"/>
            <a:ext cx="3788921" cy="227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716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694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499176" cy="604867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Kalinga" pitchFamily="34" charset="0"/>
              </a:rPr>
              <a:t>Результаты проекта.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Kalinga" pitchFamily="34" charset="0"/>
              </a:rPr>
              <a:t/>
            </a:r>
            <a:b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Kalinga" pitchFamily="34" charset="0"/>
              </a:rPr>
            </a:br>
            <a:r>
              <a:rPr lang="ru-RU" sz="1800" dirty="0" smtClean="0">
                <a:solidFill>
                  <a:prstClr val="black"/>
                </a:solidFill>
              </a:rPr>
              <a:t> 1.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Сформированы представления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детей о культуре и традициях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праздника Масленица;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2.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Дети знают устное народное творчество, песни, игры по теме;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3.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Духовно обогащены 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через участие в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народном празднике;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4.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Повышен уровень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практических умений детей в художественном творчестве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.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>5.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Удовлетворены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потребности детей в самовыражении;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b="1" dirty="0">
                <a:solidFill>
                  <a:srgbClr val="002060"/>
                </a:solidFill>
                <a:latin typeface="Times New Roman, serif"/>
              </a:rPr>
              <a:t>Для родителей:</a:t>
            </a: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Повышен уровень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информированности родителей 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о</a:t>
            </a:r>
            <a:br>
              <a:rPr lang="ru-RU" sz="1800" dirty="0" smtClean="0">
                <a:solidFill>
                  <a:prstClr val="black"/>
                </a:solidFill>
                <a:latin typeface="Times New Roman, serif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деятельности МАДОУ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;</a:t>
            </a:r>
            <a:br>
              <a:rPr lang="ru-RU" sz="1800" dirty="0" smtClean="0">
                <a:solidFill>
                  <a:prstClr val="black"/>
                </a:solidFill>
                <a:latin typeface="Times New Roman, serif"/>
              </a:rPr>
            </a:b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, serif"/>
              </a:rPr>
              <a:t>Для </a:t>
            </a:r>
            <a:r>
              <a:rPr lang="ru-RU" sz="1800" b="1" dirty="0">
                <a:solidFill>
                  <a:srgbClr val="002060"/>
                </a:solidFill>
                <a:latin typeface="Times New Roman, serif"/>
              </a:rPr>
              <a:t>педагогов:</a:t>
            </a:r>
            <a:r>
              <a:rPr lang="ru-RU" sz="1800" b="1" dirty="0">
                <a:solidFill>
                  <a:srgbClr val="0070C0"/>
                </a:solidFill>
              </a:rPr>
              <a:t/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Пополнена методическая «копилка»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.</a:t>
            </a:r>
            <a:br>
              <a:rPr lang="ru-RU" sz="1800" dirty="0">
                <a:solidFill>
                  <a:prstClr val="black"/>
                </a:solidFill>
                <a:latin typeface="Times New Roman, serif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Приняли участие 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в муниципальных конкурсах.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Установлены социально-коммуникативные контакты между</a:t>
            </a:r>
            <a:br>
              <a:rPr lang="ru-RU" sz="1800" dirty="0" smtClean="0">
                <a:solidFill>
                  <a:prstClr val="black"/>
                </a:solidFill>
                <a:latin typeface="Times New Roman, serif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детьми, родителями и </a:t>
            </a:r>
            <a:r>
              <a:rPr lang="ru-RU" sz="1800" dirty="0" smtClean="0">
                <a:solidFill>
                  <a:prstClr val="black"/>
                </a:solidFill>
                <a:latin typeface="Times New Roman, serif"/>
              </a:rPr>
              <a:t>педагогами</a:t>
            </a:r>
            <a:r>
              <a:rPr lang="ru-RU" sz="1800" dirty="0">
                <a:solidFill>
                  <a:prstClr val="black"/>
                </a:solidFill>
                <a:latin typeface="Times New Roman, serif"/>
              </a:rPr>
              <a:t>.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6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89654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Kalinga" pitchFamily="34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Kalinga" pitchFamily="34" charset="0"/>
              </a:rPr>
            </a:br>
            <a:r>
              <a:rPr lang="ru-RU" sz="4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Заключение: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Общая цель сплотила всех – детей,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педагогов, родителей.</a:t>
            </a:r>
            <a:b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Все без исключения получили удовольствие, заряд положительных эмоций от проделанной работы.</a:t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    Учитывая особую значимость работы в данном направлении, и то обстоятельство, что детский сад является самой первой ступенью в системе непрерывного образования, коллектив нашего детского сада работает и будет продолжать работу по </a:t>
            </a:r>
            <a:r>
              <a:rPr lang="ru-RU" sz="240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формированию нравственно – патриотического воспитания дошкольников.</a:t>
            </a:r>
            <a:br>
              <a:rPr lang="ru-RU" sz="240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53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89654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>
              <a:spcBef>
                <a:spcPts val="0"/>
              </a:spcBef>
            </a:pP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Kalinga" pitchFamily="34" charset="0"/>
              </a:rPr>
              <a:t/>
            </a:r>
            <a:b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Kalinga" pitchFamily="34" charset="0"/>
              </a:rPr>
            </a:b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Kalinga" pitchFamily="34" charset="0"/>
              </a:rPr>
              <a:t>Спасибо за внимание!</a:t>
            </a:r>
            <a:r>
              <a:rPr lang="ru-RU" sz="4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+mn-ea"/>
                <a:cs typeface="+mn-cs"/>
              </a:rPr>
              <a:t/>
            </a:r>
            <a:br>
              <a:rPr lang="ru-RU" sz="4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+mn-ea"/>
                <a:cs typeface="+mn-cs"/>
              </a:rPr>
            </a:b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3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усик\Desktop\image_5ab01725bd1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95" y="0"/>
            <a:ext cx="9169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3012" y="1700808"/>
            <a:ext cx="7772400" cy="40028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Проблема:</a:t>
            </a: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Имея богатейшие народные традиции в проведении календарных праздников, в том числе праздника Масленицы, в котором переплелись народные и православные корни, мы отходим от этих традиций, тем самым лишаем возможности детей прикоснуться к духовно-нравственным основам, к лучшим образцам устного и музыкального народного творчества.</a:t>
            </a:r>
            <a:br>
              <a:rPr lang="ru-RU" sz="1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Актуальность проекта:</a:t>
            </a:r>
            <a:r>
              <a:rPr lang="ru-RU" sz="1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Как жили люди? Как работали и как отдыхали? Что их радовало, а что тревожило? Какие они соблюдали традиции и обычаи? Чем украшали свой быт? Как одевались? Какие игры были у детей? Какие праздники? Ответить на эти и подобные вопросы – значит, восстановить связь времен, вернуть утраченные ценности. Для этого надо обратиться к истокам русской народной культуры, истории Руси, соприкоснуться с народным искусством и частью души ребенка, началом, порождающим личность. Чтобы воспитать в детях гордость за свой народ, поддержать интерес к его истории и культуре, помочь хорошо узнать и уважать свое прошлое, свои истоки, историю и культуру своего народа.</a:t>
            </a:r>
            <a:r>
              <a:rPr lang="ru-RU" sz="180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8812" y="476672"/>
            <a:ext cx="6400800" cy="1296144"/>
          </a:xfrm>
        </p:spPr>
        <p:txBody>
          <a:bodyPr anchor="ctr"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 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краткосрочный,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неделя.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 детского сада, дети, родители.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3212" y="57036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9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усик\Desktop\image_5ab01725bd1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95" y="0"/>
            <a:ext cx="9169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3012" y="1628801"/>
            <a:ext cx="7772400" cy="425955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1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Дать детям представление о народном костюме, обрядовой кухне,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русском гостеприимстве;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Обобщить и закрепить знания детей о празднике «Масленица»;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Продолжать знакомить с песенным, танцевальным, игровым 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репертуаром праздника;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 Расширить представления об образе Солнца в русских народных 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сказках и преданиях;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 Развивать физические способности 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посредством игр-забав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педагогов:</a:t>
            </a:r>
            <a:r>
              <a:rPr lang="ru-RU" sz="160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Личностно и профессионально самосовершенствоваться.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Создать информационную базу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родителей:</a:t>
            </a:r>
            <a:r>
              <a:rPr lang="ru-RU" sz="160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Ориентировать родителей воспитанников на приобщение детей к 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русской культуре в семье. </a:t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Привлечь семьи воспитанников к участию</a:t>
            </a:r>
            <a:r>
              <a:rPr lang="ru-RU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совместных</a:t>
            </a:r>
            <a:r>
              <a:rPr lang="ru-RU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мероприятиях.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16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764704"/>
            <a:ext cx="6624736" cy="864096"/>
          </a:xfrm>
        </p:spPr>
        <p:txBody>
          <a:bodyPr anchor="ctr">
            <a:normAutofit fontScale="92500" lnSpcReduction="2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Приобщение детей к традициям и культуре родного края. (праздник Масленица)</a:t>
            </a: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3212" y="57036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8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усик\Desktop\image_5ab01725bd1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95" y="116632"/>
            <a:ext cx="9169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3012" y="1916832"/>
            <a:ext cx="7772400" cy="2592288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br>
              <a:rPr lang="ru-RU" sz="1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1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600" b="1" u="sng" dirty="0" smtClean="0">
                <a:solidFill>
                  <a:srgbClr val="002060"/>
                </a:solidFill>
                <a:effectLst/>
                <a:latin typeface="Times New Roman, serif"/>
              </a:rPr>
              <a:t>Предполагаемый результат проекта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, serif"/>
              </a:rPr>
              <a:t>: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ru-RU" sz="1600" b="1" dirty="0" smtClean="0">
                <a:solidFill>
                  <a:srgbClr val="0070C0"/>
                </a:solidFill>
                <a:effectLst/>
                <a:latin typeface="Times New Roman, serif"/>
              </a:rPr>
              <a:t>Для детей: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70C0"/>
                </a:solidFill>
                <a:effectLst/>
              </a:rPr>
            </a:br>
            <a:r>
              <a:rPr lang="ru-RU" sz="1600" dirty="0" smtClean="0"/>
              <a:t>1. </a:t>
            </a:r>
            <a:r>
              <a:rPr lang="ru-RU" sz="1600" dirty="0" err="1" smtClean="0">
                <a:effectLst/>
                <a:latin typeface="Times New Roman, serif"/>
              </a:rPr>
              <a:t>Сформированность</a:t>
            </a:r>
            <a:r>
              <a:rPr lang="ru-RU" sz="1600" dirty="0" smtClean="0">
                <a:effectLst/>
                <a:latin typeface="Times New Roman, serif"/>
              </a:rPr>
              <a:t> представлений детей о культуре</a:t>
            </a:r>
            <a:br>
              <a:rPr lang="ru-RU" sz="1600" dirty="0" smtClean="0">
                <a:effectLst/>
                <a:latin typeface="Times New Roman, serif"/>
              </a:rPr>
            </a:br>
            <a:r>
              <a:rPr lang="ru-RU" sz="1600" dirty="0" smtClean="0">
                <a:effectLst/>
                <a:latin typeface="Times New Roman, serif"/>
              </a:rPr>
              <a:t> и традициях </a:t>
            </a:r>
            <a:r>
              <a:rPr lang="ru-RU" sz="1600" dirty="0" smtClean="0">
                <a:latin typeface="Times New Roman, serif"/>
              </a:rPr>
              <a:t>праздника «Масленица»</a:t>
            </a:r>
            <a:r>
              <a:rPr lang="ru-RU" sz="1600" dirty="0" smtClean="0">
                <a:effectLst/>
                <a:latin typeface="Times New Roman, serif"/>
              </a:rPr>
              <a:t>;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2. </a:t>
            </a:r>
            <a:r>
              <a:rPr lang="ru-RU" sz="1600" dirty="0">
                <a:latin typeface="Times New Roman, serif"/>
              </a:rPr>
              <a:t>З</a:t>
            </a:r>
            <a:r>
              <a:rPr lang="ru-RU" sz="1600" dirty="0" smtClean="0">
                <a:effectLst/>
                <a:latin typeface="Times New Roman, serif"/>
              </a:rPr>
              <a:t>нание детьми устного народного творчества, песен, игр;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latin typeface="Times New Roman, serif"/>
              </a:rPr>
              <a:t>3. Д</a:t>
            </a:r>
            <a:r>
              <a:rPr lang="ru-RU" sz="1600" dirty="0" smtClean="0">
                <a:effectLst/>
                <a:latin typeface="Times New Roman, serif"/>
              </a:rPr>
              <a:t>уховное обогащение ребёнка через участие в народных праздниках;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4. </a:t>
            </a:r>
            <a:r>
              <a:rPr lang="ru-RU" sz="1600" dirty="0" smtClean="0">
                <a:latin typeface="Times New Roman, serif"/>
              </a:rPr>
              <a:t>П</a:t>
            </a:r>
            <a:r>
              <a:rPr lang="ru-RU" sz="1600" dirty="0" smtClean="0">
                <a:effectLst/>
                <a:latin typeface="Times New Roman, serif"/>
              </a:rPr>
              <a:t>овышение уровня практических умений детей </a:t>
            </a:r>
            <a:br>
              <a:rPr lang="ru-RU" sz="1600" dirty="0" smtClean="0">
                <a:effectLst/>
                <a:latin typeface="Times New Roman, serif"/>
              </a:rPr>
            </a:br>
            <a:r>
              <a:rPr lang="ru-RU" sz="1600" dirty="0" smtClean="0">
                <a:effectLst/>
                <a:latin typeface="Times New Roman, serif"/>
              </a:rPr>
              <a:t>в художественном творчестве.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5. </a:t>
            </a:r>
            <a:r>
              <a:rPr lang="ru-RU" sz="1600" dirty="0" smtClean="0">
                <a:effectLst/>
                <a:latin typeface="Times New Roman, serif"/>
              </a:rPr>
              <a:t>Удовлетворение потребности детей в самовыражении;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b="1" dirty="0" smtClean="0">
                <a:solidFill>
                  <a:srgbClr val="0070C0"/>
                </a:solidFill>
                <a:effectLst/>
                <a:latin typeface="Times New Roman, serif"/>
              </a:rPr>
              <a:t>Для родителей:</a:t>
            </a:r>
            <a:r>
              <a:rPr lang="ru-RU" sz="16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70C0"/>
                </a:solidFill>
                <a:effectLst/>
              </a:rPr>
            </a:br>
            <a:r>
              <a:rPr lang="ru-RU" sz="1600" dirty="0" smtClean="0">
                <a:effectLst/>
                <a:latin typeface="Times New Roman, serif"/>
              </a:rPr>
              <a:t>Повышение уровня информированности родителей о деятельности МАДОУ;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latin typeface="Times New Roman, serif"/>
              </a:rPr>
              <a:t>Успешное взаимодействие педагогов и родителей в создании условий для развития интегративных качеств ребенка (любознательности, эмоциональной отзывчивости) .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b="1" dirty="0" smtClean="0">
                <a:solidFill>
                  <a:srgbClr val="0070C0"/>
                </a:solidFill>
                <a:effectLst/>
                <a:latin typeface="Times New Roman, serif"/>
              </a:rPr>
              <a:t>Для педагогов:</a:t>
            </a:r>
            <a:r>
              <a:rPr lang="ru-RU" sz="1600" b="1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effectLst/>
              </a:rPr>
            </a:br>
            <a:r>
              <a:rPr lang="ru-RU" sz="1600" dirty="0" smtClean="0">
                <a:effectLst/>
                <a:latin typeface="Times New Roman, serif"/>
              </a:rPr>
              <a:t>Пополнение методической «копилки» .</a:t>
            </a:r>
            <a:br>
              <a:rPr lang="ru-RU" sz="1600" dirty="0" smtClean="0">
                <a:effectLst/>
                <a:latin typeface="Times New Roman, serif"/>
              </a:rPr>
            </a:br>
            <a:r>
              <a:rPr lang="ru-RU" sz="1600" dirty="0" smtClean="0">
                <a:latin typeface="Times New Roman, serif"/>
              </a:rPr>
              <a:t>Участие в муниципальных конкурсах.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latin typeface="Times New Roman, serif"/>
              </a:rPr>
              <a:t>Установление социально-коммуникативных контактов между детьми, родителями и педагогами.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latin typeface="Times New Roman, serif"/>
              </a:rPr>
              <a:t>Реализация плана – проекта.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endParaRPr lang="ru-RU" sz="16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5085184"/>
            <a:ext cx="28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89654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Этапы проекта: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1.Подготовительный </a:t>
            </a: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этап 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информационно-накопительный) 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2.Основной этап (организационно-практический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Подведение итогов.</a:t>
            </a: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22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916832"/>
            <a:ext cx="6264696" cy="410445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1.Подготовительный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этап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/>
            </a:r>
            <a:b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(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информационно-накопительный)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:</a:t>
            </a:r>
            <a:b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sz="24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/>
            </a:r>
            <a:br>
              <a:rPr lang="ru-RU" sz="24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Разработка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содержания проекта, составление плана работы;</a:t>
            </a:r>
            <a:b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2. 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Подбор информационного материала  для реализации проектных мероприятий  (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народных игр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забав, частушек, иллюстраций, художественной литературы, аудиозаписей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 русскими народными песнями);</a:t>
            </a:r>
            <a:b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3. Подготовка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методического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материала</a:t>
            </a:r>
            <a:b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конспектов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НОД,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игр,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совместной деятельности, т.д.)</a:t>
            </a:r>
            <a:b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4. 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Подбор материалов для продуктивной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деятельности;</a:t>
            </a:r>
            <a:b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5. Подготовка информационного материала для родителей.</a:t>
            </a:r>
            <a:b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6. Анкетирование 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родителей 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«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Народные праздники дома</a:t>
            </a: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11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5" y="-14654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2.Основной этап (организационно-практический):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980727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Понедельник - «Встреча»</a:t>
            </a:r>
          </a:p>
          <a:p>
            <a:pPr algn="ctr"/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Утро в Масленичном государстве началось с того, что при входе в детский сад гостей встречали скоморохи, они поздравляли с началом </a:t>
            </a:r>
            <a:r>
              <a:rPr lang="ru-RU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асленичной недели.</a:t>
            </a:r>
          </a:p>
          <a:p>
            <a:pPr algn="ctr"/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 позднее веселый звон колокольчиков позвал детей младшего возраста на развлечение «Красно солнышко», дети учились играть в обрядовые игры, петь </a:t>
            </a:r>
            <a:r>
              <a:rPr lang="ru-RU" sz="160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знакомились с традициями праздника</a:t>
            </a:r>
            <a:r>
              <a:rPr lang="ru-RU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енусик\Desktop\IMG-20211209-WA0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67"/>
          <a:stretch/>
        </p:blipFill>
        <p:spPr bwMode="auto">
          <a:xfrm>
            <a:off x="979235" y="3276132"/>
            <a:ext cx="2944694" cy="19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98" b="12741"/>
          <a:stretch/>
        </p:blipFill>
        <p:spPr bwMode="auto">
          <a:xfrm>
            <a:off x="4355976" y="3276132"/>
            <a:ext cx="415690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50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916" y="19836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7211" y="692696"/>
            <a:ext cx="7200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Вторник  «</a:t>
            </a:r>
            <a:r>
              <a:rPr lang="ru-RU" sz="28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Заигрыш</a:t>
            </a: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этот день начались веселые игры на улице. За веселье и потеху отвечали исконно русские персонажи:  снеговик и медведь. Они играли с ребятами в народные игры-забавы : «Не урони блин», «Попади в ворота», «Перетягивание каната», «Прокати на санках», хороводные игры: «Гори, гори, ясно», «Едет Масленица» и другие.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Подготовительная 20-21\Выпуск 2021\Масленица\DSC08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69"/>
          <a:stretch/>
        </p:blipFill>
        <p:spPr bwMode="auto">
          <a:xfrm>
            <a:off x="3252552" y="2797999"/>
            <a:ext cx="2664296" cy="15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дготовительная 20-21\Выпуск 2021\Масленица\DSC08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25" b="11522"/>
          <a:stretch/>
        </p:blipFill>
        <p:spPr bwMode="auto">
          <a:xfrm>
            <a:off x="4584700" y="4755412"/>
            <a:ext cx="2471473" cy="13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одготовительная 20-21\Выпуск 2021\Масленица\DSC08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8436" y="4755412"/>
            <a:ext cx="2088232" cy="139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80"/>
          <a:stretch/>
        </p:blipFill>
        <p:spPr bwMode="auto">
          <a:xfrm>
            <a:off x="1351250" y="2625473"/>
            <a:ext cx="1512169" cy="182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фото\К выпускному 2020\IMG_20200122_1115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81"/>
          <a:stretch/>
        </p:blipFill>
        <p:spPr bwMode="auto">
          <a:xfrm>
            <a:off x="6444208" y="2600911"/>
            <a:ext cx="1528014" cy="184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295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i="1" dirty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7211" y="476672"/>
            <a:ext cx="7200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Среда «Лакомка»</a:t>
            </a:r>
          </a:p>
          <a:p>
            <a:pPr algn="ctr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Перевоплотиться в русских молодцев и красных девиц смогли наши детишки в среду. Отведав блины, символизирующие Солнце, они поглощали частичку его силы (по старинным поверьям).  Радушно встречая малышей  щедрыми угощеньями, педагоги и родители  учили  детей щедрости и гостеприимству.</a:t>
            </a:r>
          </a:p>
          <a:p>
            <a:pPr algn="ctr"/>
            <a:endParaRPr lang="ru-RU" dirty="0"/>
          </a:p>
        </p:txBody>
      </p:sp>
      <p:pic>
        <p:nvPicPr>
          <p:cNvPr id="4" name="Picture 2" descr="D:\Подготовительная 20-21\Выпуск 2021\Масленица\DSC08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1615" y="3864414"/>
            <a:ext cx="2920715" cy="1944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одготовительная 20-21\Выпуск 2021\Масленица\DSC08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2160" y="4594754"/>
            <a:ext cx="2675743" cy="1781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одготовительная 20-21\Выпуск 2021\DSCN3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5884" y="2457472"/>
            <a:ext cx="1950442" cy="14629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Подготовительная 20-21\Выпуск 2021\DSCN3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67" y="2457472"/>
            <a:ext cx="2409194" cy="1807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528" y="2485996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24971"/>
            <a:ext cx="2885516" cy="1623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93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471</Words>
  <Application>Microsoft Office PowerPoint</Application>
  <PresentationFormat>Экран (4:3)</PresentationFormat>
  <Paragraphs>58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Педагогический проект «В некотором царстве, в масленичном государстве»</vt:lpstr>
      <vt:lpstr> Проблема: Имея богатейшие народные традиции в проведении календарных праздников, в том числе праздника Масленицы, в котором переплелись народные и православные корни, мы отходим от этих традиций, тем самым лишаем возможности детей прикоснуться к духовно-нравственным основам, к лучшим образцам устного и музыкального народного творчества. Актуальность проекта:  Как жили люди? Как работали и как отдыхали? Что их радовало, а что тревожило? Какие они соблюдали традиции и обычаи? Чем украшали свой быт? Как одевались? Какие игры были у детей? Какие праздники? Ответить на эти и подобные вопросы – значит, восстановить связь времен, вернуть утраченные ценности. Для этого надо обратиться к истокам русской народной культуры, истории Руси, соприкоснуться с народным искусством и частью души ребенка, началом, порождающим личность. Чтобы воспитать в детях гордость за свой народ, поддержать интерес к его истории и культуре, помочь хорошо узнать и уважать свое прошлое, свои истоки, историю и культуру своего народа. </vt:lpstr>
      <vt:lpstr>Задачи проекта: 1. Дать детям представление о народном костюме, обрядовой кухне,  русском гостеприимстве; 2. Обобщить и закрепить знания детей о празднике «Масленица»; 3. Продолжать знакомить с песенным, танцевальным, игровым  репертуаром праздника; 4. Расширить представления об образе Солнца в русских народных  сказках и преданиях; 5. Развивать физические способности посредством игр-забав; Для педагогов: Личностно и профессионально самосовершенствоваться. Создать информационную базу Для родителей:  Ориентировать родителей воспитанников на приобщение детей к  русской культуре в семье.  Привлечь семьи воспитанников к участию в совместных мероприятиях. </vt:lpstr>
      <vt:lpstr>     Предполагаемый результат проекта: Для детей: 1. Сформированность представлений детей о культуре  и традициях праздника «Масленица»; 2. Знание детьми устного народного творчества, песен, игр; 3. Духовное обогащение ребёнка через участие в народных праздниках; 4. Повышение уровня практических умений детей  в художественном творчестве. 5. Удовлетворение потребности детей в самовыражении; Для родителей: Повышение уровня информированности родителей о деятельности МАДОУ; Успешное взаимодействие педагогов и родителей в создании условий для развития интегративных качеств ребенка (любознательности, эмоциональной отзывчивости) . Для педагогов: Пополнение методической «копилки» . Участие в муниципальных конкурсах. Установление социально-коммуникативных контактов между детьми, родителями и педагогами. Реализация плана – проекта.  </vt:lpstr>
      <vt:lpstr>Этапы проекта:  1.Подготовительный этап  (информационно-накопительный) .  2.Основной этап (организационно-практический).  3. Подведение итогов.    </vt:lpstr>
      <vt:lpstr>1.Подготовительный этап  (информационно-накопительный) :  1. Разработка содержания проекта, составление плана работы;   2.  Подбор информационного материала  для реализации проектных мероприятий  (народных игр - забав, частушек, иллюстраций, художественной литературы, аудиозаписей с русскими народными песнями); 3. Подготовка методического материала  ( конспектов НОД, игр, совместной деятельности, т.д.) 4.  Подбор материалов для продуктивной деятельности; 5. Подготовка информационного материала для родителей. 6. Анкетирование родителей  «Народные праздники дома»  </vt:lpstr>
      <vt:lpstr> 2.Основной этап (организационно-практический):  </vt:lpstr>
      <vt:lpstr>  </vt:lpstr>
      <vt:lpstr>  </vt:lpstr>
      <vt:lpstr>  </vt:lpstr>
      <vt:lpstr>  </vt:lpstr>
      <vt:lpstr>  </vt:lpstr>
      <vt:lpstr>  </vt:lpstr>
      <vt:lpstr>  </vt:lpstr>
      <vt:lpstr>  </vt:lpstr>
      <vt:lpstr> </vt:lpstr>
      <vt:lpstr>Результаты проекта.  1. Сформированы представления детей о культуре и традициях праздника Масленица; 2. Дети знают устное народное творчество, песни, игры по теме; 3. Духовно обогащены  через участие в народном празднике; 4. Повышен уровень практических умений детей в художественном творчестве. 5. Удовлетворены потребности детей в самовыражении; Для родителей: Повышен уровень информированности родителей о  деятельности МАДОУ;  Для педагогов: Пополнена методическая «копилка» . Приняли участие  в муниципальных конкурсах. Установлены социально-коммуникативные контакты между  детьми, родителями и педагогами.      </vt:lpstr>
      <vt:lpstr> Заключение:     Общая цель сплотила всех – детей, педагогов, родителей.  Все без исключения получили удовольствие, заряд положительных эмоций от проделанной работы.       Учитывая особую значимость работы в данном направлении, и то обстоятельство, что детский сад является самой первой ступенью в системе непрерывного образования, коллектив нашего детского сада работает и будет продолжать работу по формированию нравственно – патриотического воспитания дошкольников.     </vt:lpstr>
      <vt:lpstr> Спасибо за внимание!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Ленусик</dc:creator>
  <cp:lastModifiedBy>Владелец</cp:lastModifiedBy>
  <cp:revision>61</cp:revision>
  <dcterms:created xsi:type="dcterms:W3CDTF">2021-12-05T16:43:11Z</dcterms:created>
  <dcterms:modified xsi:type="dcterms:W3CDTF">2021-12-13T12:23:27Z</dcterms:modified>
</cp:coreProperties>
</file>